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10/24/2017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10/24/2017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10/24/2017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00F52BA6-94C5-41C9-BCF7-D168FB94ED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EF472CB7-87EB-45F0-874A-5CDE34C708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4" name="Picture 53">
            <a:extLst>
              <a:ext uri="{FF2B5EF4-FFF2-40B4-BE49-F238E27FC236}">
                <a16:creationId xmlns:a16="http://schemas.microsoft.com/office/drawing/2014/main" xmlns="" id="{9FC7D97F-772D-41D6-BE6B-4AA67F5380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xmlns="" id="{5E248CB1-4448-44AA-AD19-368B9316A4E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7367CDB9-59A0-4E3D-88A0-57900140602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xmlns="" id="{5359AF68-FAEA-4797-B8EB-6B34206F5D87}"/>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45672" y="323838"/>
            <a:ext cx="9299965" cy="3652791"/>
            <a:chOff x="7639235" y="600024"/>
            <a:chExt cx="3898557" cy="5222486"/>
          </a:xfrm>
        </p:grpSpPr>
        <p:sp>
          <p:nvSpPr>
            <p:cNvPr id="61" name="Rectangle 60">
              <a:extLst>
                <a:ext uri="{FF2B5EF4-FFF2-40B4-BE49-F238E27FC236}">
                  <a16:creationId xmlns:a16="http://schemas.microsoft.com/office/drawing/2014/main" xmlns="" id="{5033F40A-21D1-4F1C-A7FC-7C2D7214BDD6}"/>
                </a:ext>
              </a:extLst>
            </p:cNvPr>
            <p:cNvSpPr/>
            <p:nvPr>
              <p:extLst>
                <p:ext uri="{386F3935-93C4-4BCD-93E2-E3B085C9AB24}">
                  <p16:designElem xmlns:p16="http://schemas.microsoft.com/office/powerpoint/2015/main" xmlns="" val="1"/>
                </p:ext>
              </p:extLst>
            </p:nvPr>
          </p:nvSpPr>
          <p:spPr>
            <a:xfrm>
              <a:off x="7639235" y="600024"/>
              <a:ext cx="3898557"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4500866B-DA8F-490F-9BC8-02C47E7D8886}"/>
                </a:ext>
              </a:extLst>
            </p:cNvPr>
            <p:cNvSpPr/>
            <p:nvPr>
              <p:extLst>
                <p:ext uri="{386F3935-93C4-4BCD-93E2-E3B085C9AB24}">
                  <p16:designElem xmlns:p16="http://schemas.microsoft.com/office/powerpoint/2015/main" xmlns="" val="1"/>
                </p:ext>
              </p:extLst>
            </p:nvPr>
          </p:nvSpPr>
          <p:spPr>
            <a:xfrm>
              <a:off x="7770263" y="1062693"/>
              <a:ext cx="3635738"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black-lives-matter.jpg">
            <a:extLst>
              <a:ext uri="{FF2B5EF4-FFF2-40B4-BE49-F238E27FC236}">
                <a16:creationId xmlns:a16="http://schemas.microsoft.com/office/drawing/2014/main" xmlns="" id="{F12C07E7-4899-4841-A274-4DFBCB863490}"/>
              </a:ext>
            </a:extLst>
          </p:cNvPr>
          <p:cNvPicPr>
            <a:picLocks noChangeAspect="1"/>
          </p:cNvPicPr>
          <p:nvPr/>
        </p:nvPicPr>
        <p:blipFill rotWithShape="1">
          <a:blip r:embed="rId3"/>
          <a:srcRect l="11684" r="16178" b="-6"/>
          <a:stretch/>
        </p:blipFill>
        <p:spPr>
          <a:xfrm>
            <a:off x="7538901" y="963739"/>
            <a:ext cx="2560320" cy="2369223"/>
          </a:xfrm>
          <a:prstGeom prst="rect">
            <a:avLst/>
          </a:prstGeom>
        </p:spPr>
      </p:pic>
      <p:pic>
        <p:nvPicPr>
          <p:cNvPr id="6" name="Picture 6" descr="151223132052-06-black-lives-matter-super-169.jpg">
            <a:extLst>
              <a:ext uri="{FF2B5EF4-FFF2-40B4-BE49-F238E27FC236}">
                <a16:creationId xmlns:a16="http://schemas.microsoft.com/office/drawing/2014/main" xmlns="" id="{6D9F86A6-6EE5-4B76-AA8F-2F5F8CBE8E4E}"/>
              </a:ext>
            </a:extLst>
          </p:cNvPr>
          <p:cNvPicPr>
            <a:picLocks noChangeAspect="1"/>
          </p:cNvPicPr>
          <p:nvPr/>
        </p:nvPicPr>
        <p:blipFill rotWithShape="1">
          <a:blip r:embed="rId4"/>
          <a:srcRect l="17826" r="21387" b="1"/>
          <a:stretch/>
        </p:blipFill>
        <p:spPr>
          <a:xfrm>
            <a:off x="4812681" y="963739"/>
            <a:ext cx="2560320" cy="2369223"/>
          </a:xfrm>
          <a:prstGeom prst="rect">
            <a:avLst/>
          </a:prstGeom>
        </p:spPr>
      </p:pic>
      <p:pic>
        <p:nvPicPr>
          <p:cNvPr id="8" name="Picture 8" descr="images.jpeg">
            <a:extLst>
              <a:ext uri="{FF2B5EF4-FFF2-40B4-BE49-F238E27FC236}">
                <a16:creationId xmlns:a16="http://schemas.microsoft.com/office/drawing/2014/main" xmlns="" id="{42417CA5-B434-4C21-81A2-EEFE0765476B}"/>
              </a:ext>
            </a:extLst>
          </p:cNvPr>
          <p:cNvPicPr>
            <a:picLocks noChangeAspect="1"/>
          </p:cNvPicPr>
          <p:nvPr/>
        </p:nvPicPr>
        <p:blipFill rotWithShape="1">
          <a:blip r:embed="rId5"/>
          <a:srcRect l="22361" r="12799" b="-2"/>
          <a:stretch/>
        </p:blipFill>
        <p:spPr>
          <a:xfrm>
            <a:off x="2079933" y="963739"/>
            <a:ext cx="2560320" cy="2369223"/>
          </a:xfrm>
          <a:prstGeom prst="rect">
            <a:avLst/>
          </a:prstGeom>
        </p:spPr>
      </p:pic>
      <p:sp>
        <p:nvSpPr>
          <p:cNvPr id="2" name="Title 1"/>
          <p:cNvSpPr>
            <a:spLocks noGrp="1"/>
          </p:cNvSpPr>
          <p:nvPr>
            <p:ph type="ctrTitle"/>
          </p:nvPr>
        </p:nvSpPr>
        <p:spPr>
          <a:xfrm>
            <a:off x="1776729" y="4459039"/>
            <a:ext cx="8643011" cy="551528"/>
          </a:xfrm>
        </p:spPr>
        <p:txBody>
          <a:bodyPr>
            <a:normAutofit/>
          </a:bodyPr>
          <a:lstStyle/>
          <a:p>
            <a:r>
              <a:rPr lang="en-US" sz="3600"/>
              <a:t>Black lives matter movement</a:t>
            </a:r>
          </a:p>
        </p:txBody>
      </p:sp>
      <p:sp>
        <p:nvSpPr>
          <p:cNvPr id="3" name="Subtitle 2"/>
          <p:cNvSpPr>
            <a:spLocks noGrp="1"/>
          </p:cNvSpPr>
          <p:nvPr>
            <p:ph type="subTitle" idx="1"/>
          </p:nvPr>
        </p:nvSpPr>
        <p:spPr>
          <a:xfrm>
            <a:off x="1776729" y="5016709"/>
            <a:ext cx="8643011" cy="457219"/>
          </a:xfrm>
        </p:spPr>
        <p:txBody>
          <a:bodyPr vert="horz" lIns="91440" tIns="91440" rIns="91440" bIns="91440" rtlCol="0">
            <a:normAutofit/>
          </a:bodyPr>
          <a:lstStyle/>
          <a:p>
            <a:pPr>
              <a:lnSpc>
                <a:spcPct val="110000"/>
              </a:lnSpc>
            </a:pPr>
            <a:r>
              <a:rPr lang="en-US" sz="1600"/>
              <a:t>By Adam koplik- block 3b</a:t>
            </a:r>
          </a:p>
        </p:txBody>
      </p:sp>
    </p:spTree>
    <p:extLst>
      <p:ext uri="{BB962C8B-B14F-4D97-AF65-F5344CB8AC3E}">
        <p14:creationId xmlns:p14="http://schemas.microsoft.com/office/powerpoint/2010/main" val="1286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4" descr="96198-full.jpg">
            <a:extLst>
              <a:ext uri="{FF2B5EF4-FFF2-40B4-BE49-F238E27FC236}">
                <a16:creationId xmlns:a16="http://schemas.microsoft.com/office/drawing/2014/main" xmlns="" id="{7096E0FC-FD55-4196-B65D-015A35C440B1}"/>
              </a:ext>
            </a:extLst>
          </p:cNvPr>
          <p:cNvPicPr>
            <a:picLocks noChangeAspect="1"/>
          </p:cNvPicPr>
          <p:nvPr/>
        </p:nvPicPr>
        <p:blipFill rotWithShape="1">
          <a:blip r:embed="rId2"/>
          <a:srcRect r="-1" b="19062"/>
          <a:stretch/>
        </p:blipFill>
        <p:spPr>
          <a:xfrm>
            <a:off x="2" y="10"/>
            <a:ext cx="12191695" cy="6857990"/>
          </a:xfrm>
          <a:prstGeom prst="rect">
            <a:avLst/>
          </a:prstGeom>
        </p:spPr>
      </p:pic>
      <p:sp>
        <p:nvSpPr>
          <p:cNvPr id="9" name="Rectangle 8">
            <a:extLst>
              <a:ext uri="{FF2B5EF4-FFF2-40B4-BE49-F238E27FC236}">
                <a16:creationId xmlns:a16="http://schemas.microsoft.com/office/drawing/2014/main" xmlns=""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789" y="1847088"/>
            <a:ext cx="68133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8A2E9F48-DCAC-46E2-86AC-2469684585EC}"/>
              </a:ext>
            </a:extLst>
          </p:cNvPr>
          <p:cNvSpPr>
            <a:spLocks noGrp="1"/>
          </p:cNvSpPr>
          <p:nvPr>
            <p:ph type="title"/>
          </p:nvPr>
        </p:nvSpPr>
        <p:spPr>
          <a:xfrm>
            <a:off x="4476750" y="797541"/>
            <a:ext cx="6815731" cy="1049235"/>
          </a:xfrm>
        </p:spPr>
        <p:txBody>
          <a:bodyPr>
            <a:normAutofit/>
          </a:bodyPr>
          <a:lstStyle/>
          <a:p>
            <a:r>
              <a:rPr lang="en-US">
                <a:solidFill>
                  <a:srgbClr val="FFFFFE"/>
                </a:solidFill>
              </a:rPr>
              <a:t>How did it start?</a:t>
            </a:r>
          </a:p>
        </p:txBody>
      </p:sp>
      <p:sp>
        <p:nvSpPr>
          <p:cNvPr id="3" name="Content Placeholder 2">
            <a:extLst>
              <a:ext uri="{FF2B5EF4-FFF2-40B4-BE49-F238E27FC236}">
                <a16:creationId xmlns:a16="http://schemas.microsoft.com/office/drawing/2014/main" xmlns="" id="{12B60A09-7DD3-4103-A397-0F5574FA6D58}"/>
              </a:ext>
            </a:extLst>
          </p:cNvPr>
          <p:cNvSpPr>
            <a:spLocks noGrp="1"/>
          </p:cNvSpPr>
          <p:nvPr>
            <p:ph idx="1"/>
          </p:nvPr>
        </p:nvSpPr>
        <p:spPr>
          <a:xfrm>
            <a:off x="4476750" y="2143125"/>
            <a:ext cx="6815731" cy="4021267"/>
          </a:xfrm>
        </p:spPr>
        <p:txBody>
          <a:bodyPr>
            <a:normAutofit/>
          </a:bodyPr>
          <a:lstStyle/>
          <a:p>
            <a:pPr>
              <a:buClr>
                <a:srgbClr val="1C86FF"/>
              </a:buClr>
            </a:pPr>
            <a:r>
              <a:rPr lang="en-US">
                <a:solidFill>
                  <a:srgbClr val="FFFFFE"/>
                </a:solidFill>
              </a:rPr>
              <a:t>The movement started in 2013, protesting the acquittal of policeman George Zimmerman for the fatal shooting of Trayvon Martin.</a:t>
            </a:r>
          </a:p>
          <a:p>
            <a:pPr>
              <a:buClr>
                <a:srgbClr val="1C86FF"/>
              </a:buClr>
            </a:pPr>
            <a:r>
              <a:rPr lang="en-US">
                <a:solidFill>
                  <a:srgbClr val="FFFFFE"/>
                </a:solidFill>
              </a:rPr>
              <a:t>In 2014, the shooting of Michael Brown sparked protests in Ferguson, Missouri. Black Lives Matter lead the protests, and emerged as a peaceful, non-violent group.</a:t>
            </a:r>
          </a:p>
          <a:p>
            <a:pPr>
              <a:buClr>
                <a:srgbClr val="1C86FF"/>
              </a:buClr>
            </a:pPr>
            <a:r>
              <a:rPr lang="en-US">
                <a:solidFill>
                  <a:srgbClr val="FFFFFE"/>
                </a:solidFill>
              </a:rPr>
              <a:t>In 2015, two fatal incidents led to even more protests across the country. The shooting of Antonio Zambrano-Montes in Pasco, Washington, and the death of Freddie Gray after being beaten while arrested, led to more protests.</a:t>
            </a:r>
          </a:p>
        </p:txBody>
      </p:sp>
    </p:spTree>
    <p:extLst>
      <p:ext uri="{BB962C8B-B14F-4D97-AF65-F5344CB8AC3E}">
        <p14:creationId xmlns:p14="http://schemas.microsoft.com/office/powerpoint/2010/main" val="256185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4" descr="baltimore-protest-7.jpg">
            <a:extLst>
              <a:ext uri="{FF2B5EF4-FFF2-40B4-BE49-F238E27FC236}">
                <a16:creationId xmlns:a16="http://schemas.microsoft.com/office/drawing/2014/main" xmlns="" id="{8265FA70-C2BF-47C1-A7C9-CAB167CDFDC3}"/>
              </a:ext>
            </a:extLst>
          </p:cNvPr>
          <p:cNvPicPr>
            <a:picLocks noChangeAspect="1"/>
          </p:cNvPicPr>
          <p:nvPr/>
        </p:nvPicPr>
        <p:blipFill rotWithShape="1">
          <a:blip r:embed="rId2"/>
          <a:srcRect t="8075" r="-1" b="17420"/>
          <a:stretch/>
        </p:blipFill>
        <p:spPr>
          <a:xfrm>
            <a:off x="2" y="10"/>
            <a:ext cx="12191695" cy="6857990"/>
          </a:xfrm>
          <a:prstGeom prst="rect">
            <a:avLst/>
          </a:prstGeom>
        </p:spPr>
      </p:pic>
      <p:sp>
        <p:nvSpPr>
          <p:cNvPr id="16" name="Rectangle 15">
            <a:extLst>
              <a:ext uri="{FF2B5EF4-FFF2-40B4-BE49-F238E27FC236}">
                <a16:creationId xmlns:a16="http://schemas.microsoft.com/office/drawing/2014/main" xmlns="" id="{F2AF0D79-4A1A-4F27-B9F0-CF252C4AC9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8E83266B-97F8-4AB9-818F-3A70E8D858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6385" y="1847088"/>
            <a:ext cx="6813363" cy="0"/>
          </a:xfrm>
          <a:prstGeom prst="line">
            <a:avLst/>
          </a:prstGeom>
          <a:ln>
            <a:solidFill>
              <a:srgbClr val="E3A849"/>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C051FB1F-5C98-4C1B-A1C9-5DD466AF5621}"/>
              </a:ext>
            </a:extLst>
          </p:cNvPr>
          <p:cNvSpPr>
            <a:spLocks noGrp="1"/>
          </p:cNvSpPr>
          <p:nvPr>
            <p:ph type="title"/>
          </p:nvPr>
        </p:nvSpPr>
        <p:spPr>
          <a:xfrm>
            <a:off x="1304017" y="804520"/>
            <a:ext cx="6815731" cy="1049235"/>
          </a:xfrm>
        </p:spPr>
        <p:txBody>
          <a:bodyPr>
            <a:normAutofit/>
          </a:bodyPr>
          <a:lstStyle/>
          <a:p>
            <a:r>
              <a:rPr lang="en-US">
                <a:solidFill>
                  <a:srgbClr val="FFFFFE"/>
                </a:solidFill>
              </a:rPr>
              <a:t>Protests turn to riots</a:t>
            </a:r>
          </a:p>
        </p:txBody>
      </p:sp>
      <p:sp>
        <p:nvSpPr>
          <p:cNvPr id="3" name="Content Placeholder 2">
            <a:extLst>
              <a:ext uri="{FF2B5EF4-FFF2-40B4-BE49-F238E27FC236}">
                <a16:creationId xmlns:a16="http://schemas.microsoft.com/office/drawing/2014/main" xmlns="" id="{3968E7FF-8448-4D65-BCF8-FCB68A73CA3A}"/>
              </a:ext>
            </a:extLst>
          </p:cNvPr>
          <p:cNvSpPr>
            <a:spLocks noGrp="1"/>
          </p:cNvSpPr>
          <p:nvPr>
            <p:ph idx="1"/>
          </p:nvPr>
        </p:nvSpPr>
        <p:spPr>
          <a:xfrm>
            <a:off x="1304017" y="2015733"/>
            <a:ext cx="6815731" cy="4021267"/>
          </a:xfrm>
        </p:spPr>
        <p:txBody>
          <a:bodyPr>
            <a:normAutofit/>
          </a:bodyPr>
          <a:lstStyle/>
          <a:p>
            <a:pPr>
              <a:buClr>
                <a:srgbClr val="E3A849"/>
              </a:buClr>
            </a:pPr>
            <a:r>
              <a:rPr lang="en-US">
                <a:solidFill>
                  <a:srgbClr val="FFFFFE"/>
                </a:solidFill>
              </a:rPr>
              <a:t>As mentioned in the previous slide, 2015 was a very big year for the BLM movement. However, it was also the year they began to be less accepted, as the protests of Freddie Gray's death led to riots in Baltimore, Maryland.</a:t>
            </a:r>
          </a:p>
          <a:p>
            <a:pPr>
              <a:buClr>
                <a:srgbClr val="E3A849"/>
              </a:buClr>
            </a:pPr>
            <a:r>
              <a:rPr lang="en-US">
                <a:solidFill>
                  <a:srgbClr val="FFFFFE"/>
                </a:solidFill>
              </a:rPr>
              <a:t>In 2016, BLM was protesting the deaths of Alton Sterling and Philando Castile in Dallas, Texas. The protest had gone peacefully, but went sideways when Micah Xavier Johnson opened fire on the police officers manning the protest, killing five policemen, wounding seven, and injuring two civilians in the process.</a:t>
            </a:r>
          </a:p>
          <a:p>
            <a:pPr>
              <a:buClr>
                <a:srgbClr val="E3A849"/>
              </a:buClr>
            </a:pPr>
            <a:endParaRPr lang="en-US">
              <a:solidFill>
                <a:srgbClr val="FFFFFE"/>
              </a:solidFill>
            </a:endParaRPr>
          </a:p>
        </p:txBody>
      </p:sp>
    </p:spTree>
    <p:extLst>
      <p:ext uri="{BB962C8B-B14F-4D97-AF65-F5344CB8AC3E}">
        <p14:creationId xmlns:p14="http://schemas.microsoft.com/office/powerpoint/2010/main" val="250823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8" descr="beta15_perf_kendrick.jpg">
            <a:extLst>
              <a:ext uri="{FF2B5EF4-FFF2-40B4-BE49-F238E27FC236}">
                <a16:creationId xmlns:a16="http://schemas.microsoft.com/office/drawing/2014/main" xmlns="" id="{DD4A88DC-338D-46F7-8B81-CC596D29472D}"/>
              </a:ext>
            </a:extLst>
          </p:cNvPr>
          <p:cNvPicPr>
            <a:picLocks noChangeAspect="1"/>
          </p:cNvPicPr>
          <p:nvPr/>
        </p:nvPicPr>
        <p:blipFill rotWithShape="1">
          <a:blip r:embed="rId2"/>
          <a:srcRect t="9055" r="-1" b="9715"/>
          <a:stretch/>
        </p:blipFill>
        <p:spPr>
          <a:xfrm>
            <a:off x="2" y="10"/>
            <a:ext cx="12191695" cy="6857990"/>
          </a:xfrm>
          <a:prstGeom prst="rect">
            <a:avLst/>
          </a:prstGeom>
        </p:spPr>
      </p:pic>
      <p:sp>
        <p:nvSpPr>
          <p:cNvPr id="18" name="Rectangle 17">
            <a:extLst>
              <a:ext uri="{FF2B5EF4-FFF2-40B4-BE49-F238E27FC236}">
                <a16:creationId xmlns:a16="http://schemas.microsoft.com/office/drawing/2014/main" xmlns="" id="{F2AF0D79-4A1A-4F27-B9F0-CF252C4AC9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xmlns="" id="{8E83266B-97F8-4AB9-818F-3A70E8D858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6385" y="1847088"/>
            <a:ext cx="6813363" cy="0"/>
          </a:xfrm>
          <a:prstGeom prst="line">
            <a:avLst/>
          </a:prstGeom>
          <a:ln>
            <a:solidFill>
              <a:srgbClr val="23C3D8"/>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38692AA5-6482-4D07-9FB6-80C1947517BF}"/>
              </a:ext>
            </a:extLst>
          </p:cNvPr>
          <p:cNvSpPr>
            <a:spLocks noGrp="1"/>
          </p:cNvSpPr>
          <p:nvPr>
            <p:ph type="title"/>
          </p:nvPr>
        </p:nvSpPr>
        <p:spPr>
          <a:xfrm>
            <a:off x="1304017" y="804520"/>
            <a:ext cx="6815731" cy="1049235"/>
          </a:xfrm>
        </p:spPr>
        <p:txBody>
          <a:bodyPr>
            <a:normAutofit/>
          </a:bodyPr>
          <a:lstStyle/>
          <a:p>
            <a:r>
              <a:rPr lang="en-US">
                <a:solidFill>
                  <a:srgbClr val="FFFFFE"/>
                </a:solidFill>
              </a:rPr>
              <a:t>Kendrick lamar</a:t>
            </a:r>
          </a:p>
        </p:txBody>
      </p:sp>
      <p:sp>
        <p:nvSpPr>
          <p:cNvPr id="3" name="Content Placeholder 2">
            <a:extLst>
              <a:ext uri="{FF2B5EF4-FFF2-40B4-BE49-F238E27FC236}">
                <a16:creationId xmlns:a16="http://schemas.microsoft.com/office/drawing/2014/main" xmlns="" id="{353B6E1F-26A2-4A02-B32A-99596FD6A3E8}"/>
              </a:ext>
            </a:extLst>
          </p:cNvPr>
          <p:cNvSpPr>
            <a:spLocks noGrp="1"/>
          </p:cNvSpPr>
          <p:nvPr>
            <p:ph idx="1"/>
          </p:nvPr>
        </p:nvSpPr>
        <p:spPr>
          <a:xfrm>
            <a:off x="1304017" y="2015733"/>
            <a:ext cx="6815731" cy="4021267"/>
          </a:xfrm>
        </p:spPr>
        <p:txBody>
          <a:bodyPr>
            <a:normAutofit/>
          </a:bodyPr>
          <a:lstStyle/>
          <a:p>
            <a:pPr>
              <a:lnSpc>
                <a:spcPct val="110000"/>
              </a:lnSpc>
              <a:buClr>
                <a:srgbClr val="23C3D8"/>
              </a:buClr>
            </a:pPr>
            <a:r>
              <a:rPr lang="en-US" sz="1700">
                <a:solidFill>
                  <a:srgbClr val="FFFFFE"/>
                </a:solidFill>
              </a:rPr>
              <a:t>Hip-hop artist Kendrick Lamar spoke out against racial inequality in his fourth studio album, entitled </a:t>
            </a:r>
            <a:r>
              <a:rPr lang="en-US" sz="1700" i="1">
                <a:solidFill>
                  <a:srgbClr val="FFFFFE"/>
                </a:solidFill>
              </a:rPr>
              <a:t>To Pimp a Butterfly</a:t>
            </a:r>
            <a:r>
              <a:rPr lang="en-US" sz="1700">
                <a:solidFill>
                  <a:srgbClr val="FFFFFE"/>
                </a:solidFill>
              </a:rPr>
              <a:t>. </a:t>
            </a:r>
            <a:endParaRPr lang="en-US" sz="1700" u="sng">
              <a:solidFill>
                <a:srgbClr val="FFFFFE"/>
              </a:solidFill>
            </a:endParaRPr>
          </a:p>
          <a:p>
            <a:pPr>
              <a:lnSpc>
                <a:spcPct val="110000"/>
              </a:lnSpc>
              <a:buClr>
                <a:srgbClr val="23C3D8"/>
              </a:buClr>
            </a:pPr>
            <a:r>
              <a:rPr lang="en-US" sz="1700">
                <a:solidFill>
                  <a:srgbClr val="FFFFFE"/>
                </a:solidFill>
              </a:rPr>
              <a:t>In his hit songs "i", "Alright", "The Blacker the Berry", and "King Kunta", Lamar speaks out against both police brutality, and black on black crime.</a:t>
            </a:r>
          </a:p>
          <a:p>
            <a:pPr>
              <a:lnSpc>
                <a:spcPct val="110000"/>
              </a:lnSpc>
              <a:buClr>
                <a:srgbClr val="23C3D8"/>
              </a:buClr>
            </a:pPr>
            <a:r>
              <a:rPr lang="en-US" sz="1700">
                <a:solidFill>
                  <a:srgbClr val="FFFFFE"/>
                </a:solidFill>
              </a:rPr>
              <a:t>During the 2015 BET Awards, Lamar jumped on the hood of a police car to protest brutality.</a:t>
            </a:r>
          </a:p>
          <a:p>
            <a:pPr>
              <a:lnSpc>
                <a:spcPct val="110000"/>
              </a:lnSpc>
              <a:buClr>
                <a:srgbClr val="23C3D8"/>
              </a:buClr>
            </a:pPr>
            <a:r>
              <a:rPr lang="en-US" sz="1700">
                <a:solidFill>
                  <a:srgbClr val="FFFFFE"/>
                </a:solidFill>
              </a:rPr>
              <a:t>Lamar was both praised and scrutinized for his work, with Fox News correspondent Geraldo Rivera saying "“This is why I say that hip-hop has done more damage to young African-Americans than racism in recent years. This is exactly the wrong message.” in response to Lamar's performance at the BET Awards.</a:t>
            </a:r>
          </a:p>
        </p:txBody>
      </p:sp>
    </p:spTree>
    <p:extLst>
      <p:ext uri="{BB962C8B-B14F-4D97-AF65-F5344CB8AC3E}">
        <p14:creationId xmlns:p14="http://schemas.microsoft.com/office/powerpoint/2010/main" val="420056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4" descr="170924134120-09-nfl-kneeling-0924-exlarge-169.jpg">
            <a:extLst>
              <a:ext uri="{FF2B5EF4-FFF2-40B4-BE49-F238E27FC236}">
                <a16:creationId xmlns:a16="http://schemas.microsoft.com/office/drawing/2014/main" xmlns="" id="{DF769FC6-4FD6-4508-924F-4AB8C2942255}"/>
              </a:ext>
            </a:extLst>
          </p:cNvPr>
          <p:cNvPicPr>
            <a:picLocks noChangeAspect="1"/>
          </p:cNvPicPr>
          <p:nvPr/>
        </p:nvPicPr>
        <p:blipFill rotWithShape="1">
          <a:blip r:embed="rId2"/>
          <a:srcRect r="3"/>
          <a:stretch/>
        </p:blipFill>
        <p:spPr>
          <a:xfrm>
            <a:off x="2" y="10"/>
            <a:ext cx="12191695" cy="6857990"/>
          </a:xfrm>
          <a:prstGeom prst="rect">
            <a:avLst/>
          </a:prstGeom>
        </p:spPr>
      </p:pic>
      <p:sp>
        <p:nvSpPr>
          <p:cNvPr id="9" name="Rectangle 8">
            <a:extLst>
              <a:ext uri="{FF2B5EF4-FFF2-40B4-BE49-F238E27FC236}">
                <a16:creationId xmlns:a16="http://schemas.microsoft.com/office/drawing/2014/main" xmlns="" id="{F2AF0D79-4A1A-4F27-B9F0-CF252C4AC9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8E83266B-97F8-4AB9-818F-3A70E8D858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6385" y="1847088"/>
            <a:ext cx="6813363" cy="0"/>
          </a:xfrm>
          <a:prstGeom prst="line">
            <a:avLst/>
          </a:prstGeom>
          <a:ln>
            <a:solidFill>
              <a:srgbClr val="C7CB66"/>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4F2B7FC2-B444-4404-92D9-FB30F389D8DD}"/>
              </a:ext>
            </a:extLst>
          </p:cNvPr>
          <p:cNvSpPr>
            <a:spLocks noGrp="1"/>
          </p:cNvSpPr>
          <p:nvPr>
            <p:ph type="title"/>
          </p:nvPr>
        </p:nvSpPr>
        <p:spPr>
          <a:xfrm>
            <a:off x="1304017" y="804520"/>
            <a:ext cx="6815731" cy="1049235"/>
          </a:xfrm>
        </p:spPr>
        <p:txBody>
          <a:bodyPr>
            <a:normAutofit/>
          </a:bodyPr>
          <a:lstStyle/>
          <a:p>
            <a:r>
              <a:rPr lang="en-US">
                <a:solidFill>
                  <a:srgbClr val="FFFFFE"/>
                </a:solidFill>
              </a:rPr>
              <a:t>What's happening now?</a:t>
            </a:r>
          </a:p>
        </p:txBody>
      </p:sp>
      <p:sp>
        <p:nvSpPr>
          <p:cNvPr id="3" name="Content Placeholder 2">
            <a:extLst>
              <a:ext uri="{FF2B5EF4-FFF2-40B4-BE49-F238E27FC236}">
                <a16:creationId xmlns:a16="http://schemas.microsoft.com/office/drawing/2014/main" xmlns="" id="{A901C6D0-7035-43D7-9E1A-84667121CCDB}"/>
              </a:ext>
            </a:extLst>
          </p:cNvPr>
          <p:cNvSpPr>
            <a:spLocks noGrp="1"/>
          </p:cNvSpPr>
          <p:nvPr>
            <p:ph idx="1"/>
          </p:nvPr>
        </p:nvSpPr>
        <p:spPr>
          <a:xfrm>
            <a:off x="1304017" y="2015733"/>
            <a:ext cx="6815731" cy="4021267"/>
          </a:xfrm>
        </p:spPr>
        <p:txBody>
          <a:bodyPr>
            <a:normAutofit/>
          </a:bodyPr>
          <a:lstStyle/>
          <a:p>
            <a:pPr>
              <a:buClr>
                <a:srgbClr val="C7CB66"/>
              </a:buClr>
            </a:pPr>
            <a:r>
              <a:rPr lang="en-US">
                <a:solidFill>
                  <a:srgbClr val="FFFFFE"/>
                </a:solidFill>
              </a:rPr>
              <a:t>The Black Lives Matter movement is in full swing with athletes across the country joining in on it.</a:t>
            </a:r>
          </a:p>
          <a:p>
            <a:pPr>
              <a:buClr>
                <a:srgbClr val="C7CB66"/>
              </a:buClr>
            </a:pPr>
            <a:r>
              <a:rPr lang="en-US">
                <a:solidFill>
                  <a:srgbClr val="FFFFFE"/>
                </a:solidFill>
              </a:rPr>
              <a:t>Former San Francisco 49ers quarterback began kneeling for the National Anthem during last season to protest police brutality. This season it has taken full form, with players across the league either kneeling or locking arms with each other to protest inequality.</a:t>
            </a:r>
          </a:p>
          <a:p>
            <a:pPr>
              <a:buClr>
                <a:srgbClr val="C7CB66"/>
              </a:buClr>
            </a:pPr>
            <a:r>
              <a:rPr lang="en-US">
                <a:solidFill>
                  <a:srgbClr val="FFFFFE"/>
                </a:solidFill>
              </a:rPr>
              <a:t>The movement was present at the Charlottesville protests, but it has begun to be unaccepted as a percentage of BLM participants have used violent acts to get their point across.</a:t>
            </a:r>
          </a:p>
        </p:txBody>
      </p:sp>
    </p:spTree>
    <p:extLst>
      <p:ext uri="{BB962C8B-B14F-4D97-AF65-F5344CB8AC3E}">
        <p14:creationId xmlns:p14="http://schemas.microsoft.com/office/powerpoint/2010/main" val="316126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546DCFF4-0B77-4BF8-B3DE-59FA877913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E11E8EA-1D0A-41CA-BBD6-B444114D7F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5" name="Picture 14">
            <a:extLst>
              <a:ext uri="{FF2B5EF4-FFF2-40B4-BE49-F238E27FC236}">
                <a16:creationId xmlns:a16="http://schemas.microsoft.com/office/drawing/2014/main" xmlns="" id="{61F83BCE-702A-4E5E-AB99-07C69CB921C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xmlns="" id="{A0E97843-88DC-45E0-9EE1-A2DA0E0586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3B34923E-1B3B-4555-A6B3-31FE8BB343FB}"/>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9" y="482171"/>
            <a:ext cx="4074533" cy="5149101"/>
            <a:chOff x="7463259" y="583365"/>
            <a:chExt cx="4074533" cy="5181928"/>
          </a:xfrm>
        </p:grpSpPr>
        <p:sp>
          <p:nvSpPr>
            <p:cNvPr id="20" name="Rectangle 19">
              <a:extLst>
                <a:ext uri="{FF2B5EF4-FFF2-40B4-BE49-F238E27FC236}">
                  <a16:creationId xmlns:a16="http://schemas.microsoft.com/office/drawing/2014/main" xmlns="" id="{5CA6DB6A-75F4-457C-8098-123E4FDD099F}"/>
                </a:ext>
              </a:extLst>
            </p:cNvPr>
            <p:cNvSpPr/>
            <p:nvPr>
              <p:extLst>
                <p:ext uri="{386F3935-93C4-4BCD-93E2-E3B085C9AB24}">
                  <p16:designElem xmlns:p16="http://schemas.microsoft.com/office/powerpoint/2015/main" xmlns=""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A101E9C-6FCB-4B7C-9581-C95754273615}"/>
                </a:ext>
              </a:extLst>
            </p:cNvPr>
            <p:cNvSpPr/>
            <p:nvPr>
              <p:extLst>
                <p:ext uri="{386F3935-93C4-4BCD-93E2-E3B085C9AB24}">
                  <p16:designElem xmlns:p16="http://schemas.microsoft.com/office/powerpoint/2015/main" xmlns=""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xmlns="" id="{152EE3E6-4C90-47F3-9125-D54712C1AC1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6" descr="Unknown-1.jpeg">
            <a:extLst>
              <a:ext uri="{FF2B5EF4-FFF2-40B4-BE49-F238E27FC236}">
                <a16:creationId xmlns:a16="http://schemas.microsoft.com/office/drawing/2014/main" xmlns="" id="{FECB3530-5DC2-4350-82B4-DEA549C15CAD}"/>
              </a:ext>
            </a:extLst>
          </p:cNvPr>
          <p:cNvPicPr>
            <a:picLocks noChangeAspect="1"/>
          </p:cNvPicPr>
          <p:nvPr/>
        </p:nvPicPr>
        <p:blipFill rotWithShape="1">
          <a:blip r:embed="rId3"/>
          <a:srcRect l="5409" r="4" b="4"/>
          <a:stretch/>
        </p:blipFill>
        <p:spPr>
          <a:xfrm>
            <a:off x="1279526" y="1116345"/>
            <a:ext cx="2799103" cy="1479588"/>
          </a:xfrm>
          <a:prstGeom prst="rect">
            <a:avLst/>
          </a:prstGeom>
        </p:spPr>
      </p:pic>
      <p:pic>
        <p:nvPicPr>
          <p:cNvPr id="4" name="Picture 4" descr="images-1.jpeg">
            <a:extLst>
              <a:ext uri="{FF2B5EF4-FFF2-40B4-BE49-F238E27FC236}">
                <a16:creationId xmlns:a16="http://schemas.microsoft.com/office/drawing/2014/main" xmlns="" id="{F33AFD4D-2E1A-41D2-943E-94FB8E30AFDD}"/>
              </a:ext>
            </a:extLst>
          </p:cNvPr>
          <p:cNvPicPr>
            <a:picLocks noChangeAspect="1"/>
          </p:cNvPicPr>
          <p:nvPr/>
        </p:nvPicPr>
        <p:blipFill rotWithShape="1">
          <a:blip r:embed="rId4"/>
          <a:srcRect r="7733" b="-4"/>
          <a:stretch/>
        </p:blipFill>
        <p:spPr>
          <a:xfrm>
            <a:off x="1279526" y="2759269"/>
            <a:ext cx="2799103" cy="2223247"/>
          </a:xfrm>
          <a:prstGeom prst="rect">
            <a:avLst/>
          </a:prstGeom>
        </p:spPr>
      </p:pic>
      <p:sp>
        <p:nvSpPr>
          <p:cNvPr id="2" name="Title 1">
            <a:extLst>
              <a:ext uri="{FF2B5EF4-FFF2-40B4-BE49-F238E27FC236}">
                <a16:creationId xmlns:a16="http://schemas.microsoft.com/office/drawing/2014/main" xmlns="" id="{4F79BE85-105E-46CB-A239-C13E1C7B74E7}"/>
              </a:ext>
            </a:extLst>
          </p:cNvPr>
          <p:cNvSpPr>
            <a:spLocks noGrp="1"/>
          </p:cNvSpPr>
          <p:nvPr>
            <p:ph type="title"/>
          </p:nvPr>
        </p:nvSpPr>
        <p:spPr>
          <a:xfrm>
            <a:off x="5196458" y="771525"/>
            <a:ext cx="5550357" cy="1049235"/>
          </a:xfrm>
        </p:spPr>
        <p:txBody>
          <a:bodyPr>
            <a:normAutofit/>
          </a:bodyPr>
          <a:lstStyle/>
          <a:p>
            <a:r>
              <a:rPr lang="en-US"/>
              <a:t>How does it relate to </a:t>
            </a:r>
            <a:r>
              <a:rPr lang="en-US" i="1"/>
              <a:t>animal farm</a:t>
            </a:r>
            <a:r>
              <a:rPr lang="en-US"/>
              <a:t>?</a:t>
            </a:r>
          </a:p>
        </p:txBody>
      </p:sp>
      <p:sp>
        <p:nvSpPr>
          <p:cNvPr id="3" name="Content Placeholder 2">
            <a:extLst>
              <a:ext uri="{FF2B5EF4-FFF2-40B4-BE49-F238E27FC236}">
                <a16:creationId xmlns:a16="http://schemas.microsoft.com/office/drawing/2014/main" xmlns="" id="{06DEAEDF-F19E-4596-8377-F50C8106CC6A}"/>
              </a:ext>
            </a:extLst>
          </p:cNvPr>
          <p:cNvSpPr>
            <a:spLocks noGrp="1"/>
          </p:cNvSpPr>
          <p:nvPr>
            <p:ph idx="1"/>
          </p:nvPr>
        </p:nvSpPr>
        <p:spPr>
          <a:xfrm>
            <a:off x="5196457" y="2015732"/>
            <a:ext cx="5550357" cy="3450613"/>
          </a:xfrm>
        </p:spPr>
        <p:txBody>
          <a:bodyPr>
            <a:normAutofit/>
          </a:bodyPr>
          <a:lstStyle/>
          <a:p>
            <a:pPr>
              <a:lnSpc>
                <a:spcPct val="110000"/>
              </a:lnSpc>
            </a:pPr>
            <a:r>
              <a:rPr lang="en-US" sz="1700"/>
              <a:t>In </a:t>
            </a:r>
            <a:r>
              <a:rPr lang="en-US" sz="1700" i="1"/>
              <a:t>Animal Farm </a:t>
            </a:r>
            <a:r>
              <a:rPr lang="en-US" sz="1700"/>
              <a:t>by George Orwell, the animals start a rebellion because they feel they are not being treated as the human's equals.</a:t>
            </a:r>
          </a:p>
          <a:p>
            <a:pPr>
              <a:lnSpc>
                <a:spcPct val="110000"/>
              </a:lnSpc>
            </a:pPr>
            <a:r>
              <a:rPr lang="en-US" sz="1700"/>
              <a:t>Black Lives Matter was started because they believe that with police brutality, and other things,  African-Americans are not being treated as equals to white people.</a:t>
            </a:r>
          </a:p>
          <a:p>
            <a:pPr>
              <a:lnSpc>
                <a:spcPct val="110000"/>
              </a:lnSpc>
            </a:pPr>
            <a:r>
              <a:rPr lang="en-US" sz="1700"/>
              <a:t>Both also started with a clear message, but a small percentage of the communities – like Napoleon and Micah Xavier Johnson – took it into their own hands to try to succeed, which made the problem even worse.</a:t>
            </a:r>
          </a:p>
        </p:txBody>
      </p:sp>
    </p:spTree>
    <p:extLst>
      <p:ext uri="{BB962C8B-B14F-4D97-AF65-F5344CB8AC3E}">
        <p14:creationId xmlns:p14="http://schemas.microsoft.com/office/powerpoint/2010/main" val="16926034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0</TotalTime>
  <Words>321</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Gill Sans MT</vt:lpstr>
      <vt:lpstr>Gallery</vt:lpstr>
      <vt:lpstr>Black lives matter movement</vt:lpstr>
      <vt:lpstr>How did it start?</vt:lpstr>
      <vt:lpstr>Protests turn to riots</vt:lpstr>
      <vt:lpstr>Kendrick lamar</vt:lpstr>
      <vt:lpstr>What's happening now?</vt:lpstr>
      <vt:lpstr>How does it relate to animal farm?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lives matter movement</dc:title>
  <dc:creator>Neden, Joel</dc:creator>
  <cp:lastModifiedBy>Neden, Joel</cp:lastModifiedBy>
  <cp:revision>2</cp:revision>
  <dcterms:modified xsi:type="dcterms:W3CDTF">2017-10-24T12:47:23Z</dcterms:modified>
</cp:coreProperties>
</file>