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90"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9012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5934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8315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123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9142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846CE7D5-CF57-46EF-B807-FDD0502418D4}" type="datetimeFigureOut">
              <a:rPr lang="en-US" smtClean="0"/>
              <a:t>10/24/2017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074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846CE7D5-CF57-46EF-B807-FDD0502418D4}" type="datetimeFigureOut">
              <a:rPr lang="en-US" smtClean="0"/>
              <a:t>10/24/2017</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4168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846CE7D5-CF57-46EF-B807-FDD0502418D4}" type="datetimeFigureOut">
              <a:rPr lang="en-US" smtClean="0"/>
              <a:t>10/24/2017</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8941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981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46CE7D5-CF57-46EF-B807-FDD0502418D4}" type="datetimeFigureOut">
              <a:rPr lang="en-US" smtClean="0"/>
              <a:t>10/24/2017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1217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46CE7D5-CF57-46EF-B807-FDD0502418D4}" type="datetimeFigureOut">
              <a:rPr lang="en-US" smtClean="0"/>
              <a:t>10/24/2017</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1226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46CE7D5-CF57-46EF-B807-FDD0502418D4}" type="datetimeFigureOut">
              <a:rPr lang="en-US" smtClean="0"/>
              <a:t>10/24/2017</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9034619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104501" y="4547887"/>
            <a:ext cx="7315200" cy="914400"/>
          </a:xfrm>
        </p:spPr>
        <p:txBody>
          <a:bodyPr>
            <a:normAutofit/>
          </a:bodyPr>
          <a:lstStyle/>
          <a:p>
            <a:r>
              <a:rPr lang="en-US" sz="5400">
                <a:solidFill>
                  <a:srgbClr val="000000"/>
                </a:solidFill>
              </a:rPr>
              <a:t>BLACK LIVES MATTER</a:t>
            </a:r>
            <a:endParaRPr lang="en-US"/>
          </a:p>
        </p:txBody>
      </p:sp>
      <p:sp>
        <p:nvSpPr>
          <p:cNvPr id="4" name="TextBox 3">
            <a:extLst>
              <a:ext uri="{FF2B5EF4-FFF2-40B4-BE49-F238E27FC236}">
                <a16:creationId xmlns:a16="http://schemas.microsoft.com/office/drawing/2014/main" xmlns="" id="{CF0392FD-0379-4A1B-85BE-0666F6AA12D5}"/>
              </a:ext>
            </a:extLst>
          </p:cNvPr>
          <p:cNvSpPr txBox="1"/>
          <p:nvPr/>
        </p:nvSpPr>
        <p:spPr>
          <a:xfrm>
            <a:off x="2856468" y="5534025"/>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By Taylor hill</a:t>
            </a:r>
          </a:p>
        </p:txBody>
      </p:sp>
      <p:pic>
        <p:nvPicPr>
          <p:cNvPr id="5" name="Picture 5" descr="Image result for black lives matter">
            <a:extLst>
              <a:ext uri="{FF2B5EF4-FFF2-40B4-BE49-F238E27FC236}">
                <a16:creationId xmlns:a16="http://schemas.microsoft.com/office/drawing/2014/main" xmlns="" id="{DB507CD1-5961-41BB-91FF-85B20F4CCFA4}"/>
              </a:ext>
            </a:extLst>
          </p:cNvPr>
          <p:cNvPicPr>
            <a:picLocks noChangeAspect="1"/>
          </p:cNvPicPr>
          <p:nvPr/>
        </p:nvPicPr>
        <p:blipFill>
          <a:blip r:embed="rId2"/>
          <a:stretch>
            <a:fillRect/>
          </a:stretch>
        </p:blipFill>
        <p:spPr>
          <a:xfrm>
            <a:off x="1069848" y="761173"/>
            <a:ext cx="5044456" cy="378035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4B88567-318D-4FBB-8307-6C0E2123C976}"/>
              </a:ext>
            </a:extLst>
          </p:cNvPr>
          <p:cNvSpPr txBox="1"/>
          <p:nvPr/>
        </p:nvSpPr>
        <p:spPr>
          <a:xfrm>
            <a:off x="8160935" y="828675"/>
            <a:ext cx="70253" cy="7080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000">
              <a:latin typeface="Rockwell"/>
            </a:endParaRPr>
          </a:p>
        </p:txBody>
      </p:sp>
      <p:sp>
        <p:nvSpPr>
          <p:cNvPr id="3" name="TextBox 2">
            <a:extLst>
              <a:ext uri="{FF2B5EF4-FFF2-40B4-BE49-F238E27FC236}">
                <a16:creationId xmlns:a16="http://schemas.microsoft.com/office/drawing/2014/main" xmlns="" id="{18762976-8B30-4F69-B244-192324BDA855}"/>
              </a:ext>
            </a:extLst>
          </p:cNvPr>
          <p:cNvSpPr txBox="1"/>
          <p:nvPr/>
        </p:nvSpPr>
        <p:spPr>
          <a:xfrm>
            <a:off x="276441" y="1798892"/>
            <a:ext cx="3428588" cy="34163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The Black Lives Matter Global Network is a chapter-based, member-led organization whose mission is to build local power and to intervene in violence inflicted on Black communities by the state and vigilantes.</a:t>
            </a:r>
          </a:p>
        </p:txBody>
      </p:sp>
      <p:sp>
        <p:nvSpPr>
          <p:cNvPr id="4" name="TextBox 3">
            <a:extLst>
              <a:ext uri="{FF2B5EF4-FFF2-40B4-BE49-F238E27FC236}">
                <a16:creationId xmlns:a16="http://schemas.microsoft.com/office/drawing/2014/main" xmlns="" id="{BAD9ABF9-D3F9-4FF7-91D1-18A0A199D986}"/>
              </a:ext>
            </a:extLst>
          </p:cNvPr>
          <p:cNvSpPr txBox="1"/>
          <p:nvPr/>
        </p:nvSpPr>
        <p:spPr>
          <a:xfrm>
            <a:off x="8665007" y="1714500"/>
            <a:ext cx="2743200" cy="35394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Black Lives Matter began as a call to action in response to state-sanctioned violence and anti-Black racism.</a:t>
            </a:r>
          </a:p>
        </p:txBody>
      </p:sp>
      <p:sp>
        <p:nvSpPr>
          <p:cNvPr id="5" name="TextBox 4">
            <a:extLst>
              <a:ext uri="{FF2B5EF4-FFF2-40B4-BE49-F238E27FC236}">
                <a16:creationId xmlns:a16="http://schemas.microsoft.com/office/drawing/2014/main" xmlns="" id="{E5D04688-9FEF-425D-BFF2-E1DE5F7BE608}"/>
              </a:ext>
            </a:extLst>
          </p:cNvPr>
          <p:cNvSpPr txBox="1"/>
          <p:nvPr/>
        </p:nvSpPr>
        <p:spPr>
          <a:xfrm>
            <a:off x="2656515" y="619125"/>
            <a:ext cx="5669915" cy="707886"/>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rgbClr val="000000"/>
                </a:solidFill>
                <a:latin typeface="Rockwell"/>
              </a:rPr>
              <a:t>Black Lives Matter</a:t>
            </a:r>
            <a:endParaRPr lang="en-US" sz="2800"/>
          </a:p>
        </p:txBody>
      </p:sp>
      <p:sp>
        <p:nvSpPr>
          <p:cNvPr id="6" name="TextBox 5">
            <a:extLst>
              <a:ext uri="{FF2B5EF4-FFF2-40B4-BE49-F238E27FC236}">
                <a16:creationId xmlns:a16="http://schemas.microsoft.com/office/drawing/2014/main" xmlns="" id="{B076BF0C-530E-49BA-80EE-7F822F74F527}"/>
              </a:ext>
            </a:extLst>
          </p:cNvPr>
          <p:cNvSpPr txBox="1"/>
          <p:nvPr/>
        </p:nvSpPr>
        <p:spPr>
          <a:xfrm>
            <a:off x="8884253" y="-650731"/>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a:p>
            <a:pPr algn="ctr"/>
            <a:endParaRPr lang="en-US"/>
          </a:p>
        </p:txBody>
      </p:sp>
      <p:pic>
        <p:nvPicPr>
          <p:cNvPr id="7" name="Picture 7" descr="Image result for black lives matter">
            <a:extLst>
              <a:ext uri="{FF2B5EF4-FFF2-40B4-BE49-F238E27FC236}">
                <a16:creationId xmlns:a16="http://schemas.microsoft.com/office/drawing/2014/main" xmlns="" id="{93AF1D9C-E1C6-45E4-842D-F2ED417B136A}"/>
              </a:ext>
            </a:extLst>
          </p:cNvPr>
          <p:cNvPicPr>
            <a:picLocks noChangeAspect="1"/>
          </p:cNvPicPr>
          <p:nvPr/>
        </p:nvPicPr>
        <p:blipFill>
          <a:blip r:embed="rId2"/>
          <a:stretch>
            <a:fillRect/>
          </a:stretch>
        </p:blipFill>
        <p:spPr>
          <a:xfrm>
            <a:off x="3908309" y="2057400"/>
            <a:ext cx="4151166" cy="2982987"/>
          </a:xfrm>
          <a:prstGeom prst="rect">
            <a:avLst/>
          </a:prstGeom>
        </p:spPr>
      </p:pic>
    </p:spTree>
    <p:extLst>
      <p:ext uri="{BB962C8B-B14F-4D97-AF65-F5344CB8AC3E}">
        <p14:creationId xmlns:p14="http://schemas.microsoft.com/office/powerpoint/2010/main" val="257735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B3875682-0790-427D-9A23-4B7265F0FA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6EDE4AAE-4785-4EA7-95DB-45200F5B80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xmlns="" id="{26114B6B-6D15-46E8-9310-9A1C4E956A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7AAE617A-6BA3-434D-B181-7B536C0EF8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xmlns="" id="{21A23C7F-CB20-458F-9B61-2434CE018B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xmlns="" id="{1B6CCFA1-328B-40BB-A9CB-0CF80A78E3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29DD6A62-71E3-44C2-B53E-15B1FAA286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7463" y="4080912"/>
            <a:ext cx="2157385" cy="2008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Image result for black lives matter">
            <a:extLst>
              <a:ext uri="{FF2B5EF4-FFF2-40B4-BE49-F238E27FC236}">
                <a16:creationId xmlns:a16="http://schemas.microsoft.com/office/drawing/2014/main" xmlns="" id="{6C448420-219C-4656-9D43-CF73F3482BC6}"/>
              </a:ext>
            </a:extLst>
          </p:cNvPr>
          <p:cNvPicPr>
            <a:picLocks noGrp="1" noChangeAspect="1"/>
          </p:cNvPicPr>
          <p:nvPr>
            <p:ph sz="half" idx="1"/>
          </p:nvPr>
        </p:nvPicPr>
        <p:blipFill rotWithShape="1">
          <a:blip r:embed="rId2"/>
          <a:srcRect l="6795" r="13044" b="-1"/>
          <a:stretch/>
        </p:blipFill>
        <p:spPr>
          <a:xfrm>
            <a:off x="7460907" y="3264090"/>
            <a:ext cx="4027002" cy="2825813"/>
          </a:xfrm>
          <a:prstGeom prst="rect">
            <a:avLst/>
          </a:prstGeom>
        </p:spPr>
      </p:pic>
      <p:pic>
        <p:nvPicPr>
          <p:cNvPr id="7" name="Picture 7" descr="Image result for black lives matter">
            <a:extLst>
              <a:ext uri="{FF2B5EF4-FFF2-40B4-BE49-F238E27FC236}">
                <a16:creationId xmlns:a16="http://schemas.microsoft.com/office/drawing/2014/main" xmlns="" id="{6DB0D716-9614-4C09-8C77-9CD6EE71DED0}"/>
              </a:ext>
            </a:extLst>
          </p:cNvPr>
          <p:cNvPicPr>
            <a:picLocks noGrp="1" noChangeAspect="1"/>
          </p:cNvPicPr>
          <p:nvPr>
            <p:ph sz="half" idx="2"/>
          </p:nvPr>
        </p:nvPicPr>
        <p:blipFill rotWithShape="1">
          <a:blip r:embed="rId3"/>
          <a:srcRect l="21889" r="27361" b="-2"/>
          <a:stretch/>
        </p:blipFill>
        <p:spPr>
          <a:xfrm>
            <a:off x="5137461" y="758952"/>
            <a:ext cx="4113439" cy="3161093"/>
          </a:xfrm>
          <a:custGeom>
            <a:avLst/>
            <a:gdLst>
              <a:gd name="connsiteX0" fmla="*/ 0 w 4113439"/>
              <a:gd name="connsiteY0" fmla="*/ 0 h 3161093"/>
              <a:gd name="connsiteX1" fmla="*/ 4113439 w 4113439"/>
              <a:gd name="connsiteY1" fmla="*/ 0 h 3161093"/>
              <a:gd name="connsiteX2" fmla="*/ 4113439 w 4113439"/>
              <a:gd name="connsiteY2" fmla="*/ 2344272 h 3161093"/>
              <a:gd name="connsiteX3" fmla="*/ 2157387 w 4113439"/>
              <a:gd name="connsiteY3" fmla="*/ 2344272 h 3161093"/>
              <a:gd name="connsiteX4" fmla="*/ 2157387 w 4113439"/>
              <a:gd name="connsiteY4" fmla="*/ 3161093 h 3161093"/>
              <a:gd name="connsiteX5" fmla="*/ 0 w 4113439"/>
              <a:gd name="connsiteY5" fmla="*/ 3161093 h 316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sp>
        <p:nvSpPr>
          <p:cNvPr id="2" name="Title 1">
            <a:extLst>
              <a:ext uri="{FF2B5EF4-FFF2-40B4-BE49-F238E27FC236}">
                <a16:creationId xmlns:a16="http://schemas.microsoft.com/office/drawing/2014/main" xmlns="" id="{6F508CB0-777F-470A-BA7A-98EEE63AB78D}"/>
              </a:ext>
            </a:extLst>
          </p:cNvPr>
          <p:cNvSpPr>
            <a:spLocks noGrp="1"/>
          </p:cNvSpPr>
          <p:nvPr>
            <p:ph type="title"/>
          </p:nvPr>
        </p:nvSpPr>
        <p:spPr>
          <a:xfrm>
            <a:off x="485128" y="1298448"/>
            <a:ext cx="3843409" cy="3255264"/>
          </a:xfrm>
        </p:spPr>
        <p:txBody>
          <a:bodyPr vert="horz" lIns="91440" tIns="45720" rIns="91440" bIns="45720" rtlCol="0" anchor="b">
            <a:normAutofit/>
          </a:bodyPr>
          <a:lstStyle/>
          <a:p>
            <a:r>
              <a:rPr lang="en-US" sz="5900"/>
              <a:t>The people</a:t>
            </a:r>
            <a:endParaRPr lang="en-US">
              <a:solidFill>
                <a:schemeClr val="tx1"/>
              </a:solidFill>
            </a:endParaRPr>
          </a:p>
        </p:txBody>
      </p:sp>
      <p:pic>
        <p:nvPicPr>
          <p:cNvPr id="9" name="Picture 9" descr="Image result for Black Lives Matter Protest">
            <a:extLst>
              <a:ext uri="{FF2B5EF4-FFF2-40B4-BE49-F238E27FC236}">
                <a16:creationId xmlns:a16="http://schemas.microsoft.com/office/drawing/2014/main" xmlns="" id="{33584DE8-91F3-4B12-8676-F208BB1E0BC0}"/>
              </a:ext>
            </a:extLst>
          </p:cNvPr>
          <p:cNvPicPr>
            <a:picLocks noChangeAspect="1"/>
          </p:cNvPicPr>
          <p:nvPr/>
        </p:nvPicPr>
        <p:blipFill>
          <a:blip r:embed="rId4"/>
          <a:stretch>
            <a:fillRect/>
          </a:stretch>
        </p:blipFill>
        <p:spPr>
          <a:xfrm>
            <a:off x="4688065" y="4149793"/>
            <a:ext cx="2743200" cy="1877895"/>
          </a:xfrm>
          <a:prstGeom prst="rect">
            <a:avLst/>
          </a:prstGeom>
        </p:spPr>
      </p:pic>
    </p:spTree>
    <p:extLst>
      <p:ext uri="{BB962C8B-B14F-4D97-AF65-F5344CB8AC3E}">
        <p14:creationId xmlns:p14="http://schemas.microsoft.com/office/powerpoint/2010/main" val="315918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3B3FA5-2F5E-4BDC-9636-B5A18CDFD599}"/>
              </a:ext>
            </a:extLst>
          </p:cNvPr>
          <p:cNvSpPr>
            <a:spLocks noGrp="1"/>
          </p:cNvSpPr>
          <p:nvPr>
            <p:ph type="title"/>
          </p:nvPr>
        </p:nvSpPr>
        <p:spPr/>
        <p:txBody>
          <a:bodyPr/>
          <a:lstStyle/>
          <a:p>
            <a:r>
              <a:rPr lang="en-US">
                <a:solidFill>
                  <a:srgbClr val="000000"/>
                </a:solidFill>
              </a:rPr>
              <a:t>How did the government react?</a:t>
            </a:r>
          </a:p>
        </p:txBody>
      </p:sp>
      <p:sp>
        <p:nvSpPr>
          <p:cNvPr id="3" name="Content Placeholder 2">
            <a:extLst>
              <a:ext uri="{FF2B5EF4-FFF2-40B4-BE49-F238E27FC236}">
                <a16:creationId xmlns:a16="http://schemas.microsoft.com/office/drawing/2014/main" xmlns="" id="{DB6F38DE-B8B1-4206-B592-5A0DBCE17FE1}"/>
              </a:ext>
            </a:extLst>
          </p:cNvPr>
          <p:cNvSpPr>
            <a:spLocks noGrp="1"/>
          </p:cNvSpPr>
          <p:nvPr>
            <p:ph idx="1"/>
          </p:nvPr>
        </p:nvSpPr>
        <p:spPr/>
        <p:txBody>
          <a:bodyPr/>
          <a:lstStyle/>
          <a:p>
            <a:r>
              <a:rPr lang="en-US" sz="3600"/>
              <a:t> The White House had asked the federal government to formally label the Black Lives Matter movement as a "terror group." Originally the protests were safe and peaceful but the more cases of black lives being taken but police forces they have become very violent.</a:t>
            </a:r>
          </a:p>
          <a:p>
            <a:pPr marL="0" indent="0">
              <a:buNone/>
            </a:pPr>
            <a:r>
              <a:rPr lang="en-US">
                <a:solidFill>
                  <a:schemeClr val="tx1"/>
                </a:solidFill>
                <a:latin typeface="+mn-ea"/>
                <a:cs typeface="+mn-ea"/>
              </a:rPr>
              <a:t/>
            </a:r>
            <a:br>
              <a:rPr lang="en-US">
                <a:solidFill>
                  <a:schemeClr val="tx1"/>
                </a:solidFill>
                <a:latin typeface="+mn-ea"/>
                <a:cs typeface="+mn-ea"/>
              </a:rPr>
            </a:br>
            <a:endParaRPr lang="en-US">
              <a:solidFill>
                <a:schemeClr val="tx1"/>
              </a:solidFill>
            </a:endParaRPr>
          </a:p>
          <a:p>
            <a:endParaRPr lang="en-US"/>
          </a:p>
        </p:txBody>
      </p:sp>
      <p:sp>
        <p:nvSpPr>
          <p:cNvPr id="4" name="TextBox 3">
            <a:extLst>
              <a:ext uri="{FF2B5EF4-FFF2-40B4-BE49-F238E27FC236}">
                <a16:creationId xmlns:a16="http://schemas.microsoft.com/office/drawing/2014/main" xmlns="" id="{EDEBB818-AA93-4469-9F58-2DAA7A247A2B}"/>
              </a:ext>
            </a:extLst>
          </p:cNvPr>
          <p:cNvSpPr txBox="1"/>
          <p:nvPr/>
        </p:nvSpPr>
        <p:spPr>
          <a:xfrm>
            <a:off x="3448850" y="7267575"/>
            <a:ext cx="2144853" cy="369888"/>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Click to add text</a:t>
            </a:r>
          </a:p>
        </p:txBody>
      </p:sp>
      <p:sp>
        <p:nvSpPr>
          <p:cNvPr id="5" name="TextBox 4">
            <a:extLst>
              <a:ext uri="{FF2B5EF4-FFF2-40B4-BE49-F238E27FC236}">
                <a16:creationId xmlns:a16="http://schemas.microsoft.com/office/drawing/2014/main" xmlns="" id="{670F67EC-BA1B-452D-829D-06DEB25D008B}"/>
              </a:ext>
            </a:extLst>
          </p:cNvPr>
          <p:cNvSpPr txBox="1"/>
          <p:nvPr/>
        </p:nvSpPr>
        <p:spPr>
          <a:xfrm>
            <a:off x="3915683" y="7178488"/>
            <a:ext cx="2743200" cy="4572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Click to add text</a:t>
            </a:r>
          </a:p>
        </p:txBody>
      </p:sp>
    </p:spTree>
    <p:extLst>
      <p:ext uri="{BB962C8B-B14F-4D97-AF65-F5344CB8AC3E}">
        <p14:creationId xmlns:p14="http://schemas.microsoft.com/office/powerpoint/2010/main" val="295099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86EEAC6-011F-4499-ACFF-2FDC742DB0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6970F14D-B6E6-40EA-96B4-4E18D0CF9D8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1FCF8D96-ACCE-4A38-BFE7-4D631184D1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9" descr="Image result for black lives matter">
            <a:extLst>
              <a:ext uri="{FF2B5EF4-FFF2-40B4-BE49-F238E27FC236}">
                <a16:creationId xmlns:a16="http://schemas.microsoft.com/office/drawing/2014/main" xmlns="" id="{867027A0-0B8F-4D7B-B15E-97E017710B88}"/>
              </a:ext>
            </a:extLst>
          </p:cNvPr>
          <p:cNvPicPr>
            <a:picLocks noGrp="1" noChangeAspect="1"/>
          </p:cNvPicPr>
          <p:nvPr>
            <p:ph type="pic" idx="1"/>
          </p:nvPr>
        </p:nvPicPr>
        <p:blipFill rotWithShape="1">
          <a:blip r:embed="rId2"/>
          <a:srcRect l="1732" r="3" b="3"/>
          <a:stretch/>
        </p:blipFill>
        <p:spPr>
          <a:xfrm>
            <a:off x="6083162" y="759254"/>
            <a:ext cx="5238340" cy="5330650"/>
          </a:xfrm>
          <a:prstGeom prst="rect">
            <a:avLst/>
          </a:prstGeom>
        </p:spPr>
      </p:pic>
      <p:sp>
        <p:nvSpPr>
          <p:cNvPr id="2" name="Title 1">
            <a:extLst>
              <a:ext uri="{FF2B5EF4-FFF2-40B4-BE49-F238E27FC236}">
                <a16:creationId xmlns:a16="http://schemas.microsoft.com/office/drawing/2014/main" xmlns="" id="{B85BA60A-8484-428D-BF65-B3F47E71B79B}"/>
              </a:ext>
            </a:extLst>
          </p:cNvPr>
          <p:cNvSpPr>
            <a:spLocks noGrp="1"/>
          </p:cNvSpPr>
          <p:nvPr>
            <p:ph type="title"/>
          </p:nvPr>
        </p:nvSpPr>
        <p:spPr>
          <a:xfrm>
            <a:off x="289248" y="1123837"/>
            <a:ext cx="4998963" cy="1255469"/>
          </a:xfrm>
        </p:spPr>
        <p:txBody>
          <a:bodyPr vert="horz" lIns="91440" tIns="45720" rIns="91440" bIns="45720" rtlCol="0" anchor="ctr">
            <a:normAutofit/>
          </a:bodyPr>
          <a:lstStyle/>
          <a:p>
            <a:r>
              <a:rPr lang="en-US" sz="3600"/>
              <a:t>What is going on now?</a:t>
            </a:r>
          </a:p>
        </p:txBody>
      </p:sp>
      <p:sp>
        <p:nvSpPr>
          <p:cNvPr id="4" name="Text Placeholder 3">
            <a:extLst>
              <a:ext uri="{FF2B5EF4-FFF2-40B4-BE49-F238E27FC236}">
                <a16:creationId xmlns:a16="http://schemas.microsoft.com/office/drawing/2014/main" xmlns="" id="{50C3F851-D983-41F8-A810-6D227131E657}"/>
              </a:ext>
            </a:extLst>
          </p:cNvPr>
          <p:cNvSpPr>
            <a:spLocks noGrp="1"/>
          </p:cNvSpPr>
          <p:nvPr>
            <p:ph type="body" sz="half" idx="2"/>
          </p:nvPr>
        </p:nvSpPr>
        <p:spPr>
          <a:xfrm>
            <a:off x="289249" y="2510395"/>
            <a:ext cx="4998962" cy="3274586"/>
          </a:xfrm>
        </p:spPr>
        <p:txBody>
          <a:bodyPr vert="horz" lIns="91440" tIns="45720" rIns="91440" bIns="45720" rtlCol="0" anchor="t">
            <a:normAutofit/>
          </a:bodyPr>
          <a:lstStyle/>
          <a:p>
            <a:pPr indent="-182880">
              <a:lnSpc>
                <a:spcPct val="90000"/>
              </a:lnSpc>
              <a:buFont typeface="Wingdings 2" pitchFamily="18" charset="2"/>
              <a:buChar char=""/>
            </a:pPr>
            <a:r>
              <a:rPr lang="en-US"/>
              <a:t>The black lives matter group have been working for a world where black lives are no longer systematically targeted for demise. The taking place in the protesting still want to heal the justice and stop what is going on in any way and make sure they are getting heard.</a:t>
            </a:r>
          </a:p>
        </p:txBody>
      </p:sp>
      <p:sp>
        <p:nvSpPr>
          <p:cNvPr id="5" name="TextBox 4">
            <a:extLst>
              <a:ext uri="{FF2B5EF4-FFF2-40B4-BE49-F238E27FC236}">
                <a16:creationId xmlns:a16="http://schemas.microsoft.com/office/drawing/2014/main" xmlns="" id="{372E14BC-6B49-4455-962D-B8DA870EFAA5}"/>
              </a:ext>
            </a:extLst>
          </p:cNvPr>
          <p:cNvSpPr txBox="1"/>
          <p:nvPr/>
        </p:nvSpPr>
        <p:spPr>
          <a:xfrm flipV="1">
            <a:off x="12120946" y="8115300"/>
            <a:ext cx="539750" cy="2323713"/>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endParaRPr lang="en-US" sz="2800">
              <a:solidFill>
                <a:srgbClr val="000000"/>
              </a:solidFill>
            </a:endParaRPr>
          </a:p>
          <a:p>
            <a:pPr algn="ctr">
              <a:spcAft>
                <a:spcPts val="600"/>
              </a:spcAft>
            </a:pPr>
            <a:endParaRPr lang="en-US" sz="2800">
              <a:solidFill>
                <a:srgbClr val="000000"/>
              </a:solidFill>
            </a:endParaRPr>
          </a:p>
          <a:p>
            <a:pPr algn="ctr">
              <a:spcAft>
                <a:spcPts val="600"/>
              </a:spcAft>
            </a:pPr>
            <a:r>
              <a:rPr lang="en-US">
                <a:latin typeface="+mn-ea"/>
                <a:cs typeface="+mn-ea"/>
              </a:rPr>
              <a:t/>
            </a:r>
            <a:br>
              <a:rPr lang="en-US">
                <a:latin typeface="+mn-ea"/>
                <a:cs typeface="+mn-ea"/>
              </a:rPr>
            </a:br>
            <a:endParaRPr lang="en-US" sz="2800">
              <a:solidFill>
                <a:srgbClr val="000000"/>
              </a:solidFill>
            </a:endParaRPr>
          </a:p>
          <a:p>
            <a:pPr algn="ctr">
              <a:spcAft>
                <a:spcPts val="600"/>
              </a:spcAft>
            </a:pPr>
            <a:endParaRPr lang="en-US" sz="2800">
              <a:solidFill>
                <a:srgbClr val="000000"/>
              </a:solidFill>
            </a:endParaRPr>
          </a:p>
        </p:txBody>
      </p:sp>
      <p:sp>
        <p:nvSpPr>
          <p:cNvPr id="6" name="TextBox 5">
            <a:extLst>
              <a:ext uri="{FF2B5EF4-FFF2-40B4-BE49-F238E27FC236}">
                <a16:creationId xmlns:a16="http://schemas.microsoft.com/office/drawing/2014/main" xmlns="" id="{39508671-C6F5-47B0-A1BD-245630F421F7}"/>
              </a:ext>
            </a:extLst>
          </p:cNvPr>
          <p:cNvSpPr txBox="1"/>
          <p:nvPr/>
        </p:nvSpPr>
        <p:spPr>
          <a:xfrm>
            <a:off x="2999291" y="748665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a:t>Click to add text</a:t>
            </a:r>
          </a:p>
        </p:txBody>
      </p:sp>
      <p:sp>
        <p:nvSpPr>
          <p:cNvPr id="8" name="TextBox 7">
            <a:extLst>
              <a:ext uri="{FF2B5EF4-FFF2-40B4-BE49-F238E27FC236}">
                <a16:creationId xmlns:a16="http://schemas.microsoft.com/office/drawing/2014/main" xmlns="" id="{229FB26B-D6ED-458B-8EB8-1FCE93EE531F}"/>
              </a:ext>
            </a:extLst>
          </p:cNvPr>
          <p:cNvSpPr txBox="1"/>
          <p:nvPr/>
        </p:nvSpPr>
        <p:spPr>
          <a:xfrm>
            <a:off x="2885033" y="7820025"/>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2400"/>
              <a:t>Click to add text</a:t>
            </a:r>
          </a:p>
        </p:txBody>
      </p:sp>
    </p:spTree>
    <p:extLst>
      <p:ext uri="{BB962C8B-B14F-4D97-AF65-F5344CB8AC3E}">
        <p14:creationId xmlns:p14="http://schemas.microsoft.com/office/powerpoint/2010/main" val="412273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6888697-5C6B-4CCE-9225-1DE8609CC90C}"/>
              </a:ext>
            </a:extLst>
          </p:cNvPr>
          <p:cNvSpPr txBox="1"/>
          <p:nvPr/>
        </p:nvSpPr>
        <p:spPr>
          <a:xfrm>
            <a:off x="1675795" y="2133600"/>
            <a:ext cx="7726362" cy="4401205"/>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rgbClr val="000000"/>
                </a:solidFill>
              </a:rPr>
              <a:t>In the novel </a:t>
            </a:r>
            <a:r>
              <a:rPr lang="en-US" sz="2800" i="1">
                <a:solidFill>
                  <a:srgbClr val="000000"/>
                </a:solidFill>
              </a:rPr>
              <a:t>Animal farm </a:t>
            </a:r>
            <a:r>
              <a:rPr lang="en-US" sz="2800">
                <a:solidFill>
                  <a:srgbClr val="000000"/>
                </a:solidFill>
              </a:rPr>
              <a:t>the character Old Major gathers all the animals together to protest </a:t>
            </a:r>
            <a:r>
              <a:rPr lang="en-US" sz="2800" err="1">
                <a:solidFill>
                  <a:srgbClr val="000000"/>
                </a:solidFill>
              </a:rPr>
              <a:t>againts</a:t>
            </a:r>
            <a:r>
              <a:rPr lang="en-US" sz="2800">
                <a:solidFill>
                  <a:srgbClr val="000000"/>
                </a:solidFill>
              </a:rPr>
              <a:t> their farmer who owned them. The black lives matter protests and the animals protest both started with one person, in animal farm it was Old Major and for the black lives matter it was Alicia Garza. Both Old Major and Alicia Garza talk to the others around them and try to explain the importance of the movement they are putting together  and how they should truly be treated. </a:t>
            </a:r>
          </a:p>
        </p:txBody>
      </p:sp>
      <p:sp>
        <p:nvSpPr>
          <p:cNvPr id="3" name="TextBox 2">
            <a:extLst>
              <a:ext uri="{FF2B5EF4-FFF2-40B4-BE49-F238E27FC236}">
                <a16:creationId xmlns:a16="http://schemas.microsoft.com/office/drawing/2014/main" xmlns="" id="{DA22C130-BEE6-44BA-8A98-0D450AA3E0C8}"/>
              </a:ext>
            </a:extLst>
          </p:cNvPr>
          <p:cNvSpPr txBox="1"/>
          <p:nvPr/>
        </p:nvSpPr>
        <p:spPr>
          <a:xfrm>
            <a:off x="790289" y="-222885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000000"/>
                </a:solidFill>
              </a:rPr>
              <a:t>Click to add text</a:t>
            </a:r>
          </a:p>
        </p:txBody>
      </p:sp>
      <p:sp>
        <p:nvSpPr>
          <p:cNvPr id="4" name="TextBox 3">
            <a:extLst>
              <a:ext uri="{FF2B5EF4-FFF2-40B4-BE49-F238E27FC236}">
                <a16:creationId xmlns:a16="http://schemas.microsoft.com/office/drawing/2014/main" xmlns="" id="{4FD32752-C3FA-4261-AA08-5BCFE59B67C3}"/>
              </a:ext>
            </a:extLst>
          </p:cNvPr>
          <p:cNvSpPr txBox="1"/>
          <p:nvPr/>
        </p:nvSpPr>
        <p:spPr>
          <a:xfrm>
            <a:off x="3256374" y="685800"/>
            <a:ext cx="3849772" cy="769441"/>
          </a:xfrm>
          <a:prstGeom prst="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solidFill>
                  <a:srgbClr val="000000"/>
                </a:solidFill>
              </a:rPr>
              <a:t>Animal farm</a:t>
            </a:r>
          </a:p>
        </p:txBody>
      </p:sp>
    </p:spTree>
    <p:extLst>
      <p:ext uri="{BB962C8B-B14F-4D97-AF65-F5344CB8AC3E}">
        <p14:creationId xmlns:p14="http://schemas.microsoft.com/office/powerpoint/2010/main" val="101887957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0</TotalTime>
  <Words>150</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Corbel</vt:lpstr>
      <vt:lpstr>Rockwell</vt:lpstr>
      <vt:lpstr>Wingdings 2</vt:lpstr>
      <vt:lpstr>Frame</vt:lpstr>
      <vt:lpstr>PowerPoint Presentation</vt:lpstr>
      <vt:lpstr>PowerPoint Presentation</vt:lpstr>
      <vt:lpstr>The people</vt:lpstr>
      <vt:lpstr>How did the government react?</vt:lpstr>
      <vt:lpstr>What is going on now?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Neden, Joel</dc:creator>
  <cp:lastModifiedBy>Neden, Joel</cp:lastModifiedBy>
  <cp:revision>2</cp:revision>
  <dcterms:modified xsi:type="dcterms:W3CDTF">2017-10-24T12:33:09Z</dcterms:modified>
</cp:coreProperties>
</file>