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4ED4B3-865A-4682-A92F-AE028ABA5019}" type="datetimeFigureOut">
              <a:rPr lang="en-US"/>
              <a:t>10/26/2016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E7C04-58D1-4C75-9D4B-C0A20C7F8FCE}" type="slidenum">
              <a:rPr lang="en-US"/>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9E7C04-58D1-4C75-9D4B-C0A20C7F8FCE}" type="slidenum">
              <a:rPr lang="en-US"/>
              <a:t>1</a:t>
            </a:fld>
            <a:endParaRPr lang="en-US"/>
          </a:p>
        </p:txBody>
      </p:sp>
    </p:spTree>
    <p:extLst>
      <p:ext uri="{BB962C8B-B14F-4D97-AF65-F5344CB8AC3E}">
        <p14:creationId xmlns:p14="http://schemas.microsoft.com/office/powerpoint/2010/main" val="3895204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9E7C04-58D1-4C75-9D4B-C0A20C7F8FCE}" type="slidenum">
              <a:rPr lang="en-US"/>
              <a:t>2</a:t>
            </a:fld>
            <a:endParaRPr lang="en-US"/>
          </a:p>
        </p:txBody>
      </p:sp>
    </p:spTree>
    <p:extLst>
      <p:ext uri="{BB962C8B-B14F-4D97-AF65-F5344CB8AC3E}">
        <p14:creationId xmlns:p14="http://schemas.microsoft.com/office/powerpoint/2010/main" val="3331925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9E7C04-58D1-4C75-9D4B-C0A20C7F8FCE}" type="slidenum">
              <a:rPr lang="en-US"/>
              <a:t>3</a:t>
            </a:fld>
            <a:endParaRPr lang="en-US"/>
          </a:p>
        </p:txBody>
      </p:sp>
    </p:spTree>
    <p:extLst>
      <p:ext uri="{BB962C8B-B14F-4D97-AF65-F5344CB8AC3E}">
        <p14:creationId xmlns:p14="http://schemas.microsoft.com/office/powerpoint/2010/main" val="1232401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9E7C04-58D1-4C75-9D4B-C0A20C7F8FCE}" type="slidenum">
              <a:rPr lang="en-US"/>
              <a:t>4</a:t>
            </a:fld>
            <a:endParaRPr lang="en-US"/>
          </a:p>
        </p:txBody>
      </p:sp>
    </p:spTree>
    <p:extLst>
      <p:ext uri="{BB962C8B-B14F-4D97-AF65-F5344CB8AC3E}">
        <p14:creationId xmlns:p14="http://schemas.microsoft.com/office/powerpoint/2010/main" val="620060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9E7C04-58D1-4C75-9D4B-C0A20C7F8FCE}" type="slidenum">
              <a:rPr lang="en-US"/>
              <a:t>5</a:t>
            </a:fld>
            <a:endParaRPr lang="en-US"/>
          </a:p>
        </p:txBody>
      </p:sp>
    </p:spTree>
    <p:extLst>
      <p:ext uri="{BB962C8B-B14F-4D97-AF65-F5344CB8AC3E}">
        <p14:creationId xmlns:p14="http://schemas.microsoft.com/office/powerpoint/2010/main" val="4006178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37485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48770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29324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11246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26437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77189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13120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1972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83882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75349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31396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00805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54474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63211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48477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87917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846CE7D5-CF57-46EF-B807-FDD0502418D4}" type="datetimeFigureOut">
              <a:rPr lang="en-US" smtClean="0"/>
              <a:t>10/26/2016</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71230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846CE7D5-CF57-46EF-B807-FDD0502418D4}" type="datetimeFigureOut">
              <a:rPr lang="en-US" smtClean="0"/>
              <a:t>10/26/2016</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795039959"/>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87593" y="-133350"/>
            <a:ext cx="7868262" cy="1764527"/>
          </a:xfrm>
        </p:spPr>
        <p:txBody>
          <a:bodyPr/>
          <a:lstStyle/>
          <a:p>
            <a:r>
              <a:rPr lang="EN-US">
                <a:latin typeface="Arial Black"/>
              </a:rPr>
              <a:t>The Power of the Pharmacy</a:t>
            </a:r>
            <a:endParaRPr lang="en-US">
              <a:latin typeface="Arial Black"/>
            </a:endParaRPr>
          </a:p>
        </p:txBody>
      </p:sp>
      <p:sp>
        <p:nvSpPr>
          <p:cNvPr id="3" name="Subtitle 2"/>
          <p:cNvSpPr>
            <a:spLocks noGrp="1"/>
          </p:cNvSpPr>
          <p:nvPr>
            <p:ph type="subTitle" idx="1"/>
          </p:nvPr>
        </p:nvSpPr>
        <p:spPr>
          <a:xfrm>
            <a:off x="3108385" y="6498566"/>
            <a:ext cx="6838950" cy="365552"/>
          </a:xfrm>
        </p:spPr>
        <p:txBody>
          <a:bodyPr vert="horz" lIns="91440" tIns="45720" rIns="91440" bIns="45720" rtlCol="0" anchor="t">
            <a:normAutofit fontScale="92500" lnSpcReduction="10000"/>
          </a:bodyPr>
          <a:lstStyle/>
          <a:p>
            <a:r>
              <a:rPr lang="EN-US"/>
              <a:t>By Pilar </a:t>
            </a:r>
            <a:r>
              <a:rPr lang="EN-US" err="1"/>
              <a:t>Duvivier</a:t>
            </a:r>
            <a:endParaRPr lang="en-US" err="1"/>
          </a:p>
        </p:txBody>
      </p:sp>
      <p:sp>
        <p:nvSpPr>
          <p:cNvPr id="4" name="TextBox 3"/>
          <p:cNvSpPr txBox="1"/>
          <p:nvPr/>
        </p:nvSpPr>
        <p:spPr>
          <a:xfrm>
            <a:off x="-3371850" y="3505200"/>
            <a:ext cx="3048000" cy="369332"/>
          </a:xfrm>
          <a:prstGeom prst="rect">
            <a:avLst/>
          </a:prstGeom>
        </p:spPr>
        <p:txBody>
          <a:bodyPr rtlCol="0">
            <a:spAutoFit/>
          </a:bodyPr>
          <a:lstStyle/>
          <a:p>
            <a:endParaRPr lang="en-US"/>
          </a:p>
        </p:txBody>
      </p:sp>
      <p:pic>
        <p:nvPicPr>
          <p:cNvPr id="5" name="Picture 4"/>
          <p:cNvPicPr>
            <a:picLocks noChangeAspect="1"/>
          </p:cNvPicPr>
          <p:nvPr/>
        </p:nvPicPr>
        <p:blipFill>
          <a:blip r:embed="rId3"/>
          <a:stretch>
            <a:fillRect/>
          </a:stretch>
        </p:blipFill>
        <p:spPr>
          <a:xfrm>
            <a:off x="2375140" y="1504950"/>
            <a:ext cx="7289583" cy="4867154"/>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625" y="152400"/>
            <a:ext cx="9906000" cy="846082"/>
          </a:xfrm>
        </p:spPr>
        <p:txBody>
          <a:bodyPr/>
          <a:lstStyle/>
          <a:p>
            <a:r>
              <a:rPr lang="EN-US"/>
              <a:t>The </a:t>
            </a:r>
            <a:r>
              <a:rPr lang="EN-US" err="1"/>
              <a:t>Epipen</a:t>
            </a:r>
            <a:r>
              <a:rPr lang="EN-US"/>
              <a:t> Price</a:t>
            </a:r>
            <a:endParaRPr lang="en-US"/>
          </a:p>
        </p:txBody>
      </p:sp>
      <p:sp>
        <p:nvSpPr>
          <p:cNvPr id="3" name="Content Placeholder 2"/>
          <p:cNvSpPr>
            <a:spLocks noGrp="1"/>
          </p:cNvSpPr>
          <p:nvPr>
            <p:ph idx="1"/>
          </p:nvPr>
        </p:nvSpPr>
        <p:spPr>
          <a:xfrm>
            <a:off x="666750" y="838200"/>
            <a:ext cx="9906000" cy="2312303"/>
          </a:xfrm>
        </p:spPr>
        <p:txBody>
          <a:bodyPr/>
          <a:lstStyle/>
          <a:p>
            <a:pPr marL="0" indent="0">
              <a:buNone/>
            </a:pPr>
            <a:r>
              <a:rPr lang="EN-US"/>
              <a:t>Over the last 8 years, the price of the </a:t>
            </a:r>
            <a:r>
              <a:rPr lang="EN-US" err="1"/>
              <a:t>epipen</a:t>
            </a:r>
            <a:r>
              <a:rPr lang="EN-US"/>
              <a:t>, a life-saving drug used to stop allergy attacks, has had a 500% price increase. Mylan, the company that makes </a:t>
            </a:r>
            <a:r>
              <a:rPr lang="EN-US" err="1"/>
              <a:t>Epipens</a:t>
            </a:r>
            <a:r>
              <a:rPr lang="EN-US"/>
              <a:t>, also increased the pay of their executives. Mylan's CEO Heather </a:t>
            </a:r>
            <a:r>
              <a:rPr lang="EN-US" err="1"/>
              <a:t>Bresch's</a:t>
            </a:r>
            <a:r>
              <a:rPr lang="EN-US"/>
              <a:t> pay went up 671% as the </a:t>
            </a:r>
            <a:r>
              <a:rPr lang="EN-US" err="1"/>
              <a:t>Epipen</a:t>
            </a:r>
            <a:r>
              <a:rPr lang="EN-US"/>
              <a:t> price increased as well. Not only is Mylan doing a price increase of their drugs, other companies are doing it as well. </a:t>
            </a:r>
            <a:r>
              <a:rPr lang="EN-US" err="1"/>
              <a:t>Daraprim</a:t>
            </a:r>
            <a:r>
              <a:rPr lang="EN-US"/>
              <a:t>, a drug used to treat HIV, went from being $13.50 a tablet to a whopping $750. The cost of generic prescription drugs has gone up 164% these past few years as well.</a:t>
            </a:r>
            <a:endParaRPr lang="en-US"/>
          </a:p>
        </p:txBody>
      </p:sp>
      <p:pic>
        <p:nvPicPr>
          <p:cNvPr id="4" name="Picture 3"/>
          <p:cNvPicPr>
            <a:picLocks noChangeAspect="1"/>
          </p:cNvPicPr>
          <p:nvPr/>
        </p:nvPicPr>
        <p:blipFill>
          <a:blip r:embed="rId3"/>
          <a:srcRect l="2616" t="1745" r="7382" b="5484"/>
          <a:stretch>
            <a:fillRect/>
          </a:stretch>
        </p:blipFill>
        <p:spPr>
          <a:xfrm>
            <a:off x="154076" y="3114675"/>
            <a:ext cx="4561036" cy="3526566"/>
          </a:xfrm>
          <a:prstGeom prst="rect">
            <a:avLst/>
          </a:prstGeom>
        </p:spPr>
      </p:pic>
    </p:spTree>
    <p:extLst>
      <p:ext uri="{BB962C8B-B14F-4D97-AF65-F5344CB8AC3E}">
        <p14:creationId xmlns:p14="http://schemas.microsoft.com/office/powerpoint/2010/main" val="3180517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825" y="56791"/>
            <a:ext cx="9906000" cy="816967"/>
          </a:xfrm>
        </p:spPr>
        <p:txBody>
          <a:bodyPr/>
          <a:lstStyle/>
          <a:p>
            <a:r>
              <a:rPr lang="EN-US"/>
              <a:t>The Change </a:t>
            </a:r>
            <a:endParaRPr lang="en-US"/>
          </a:p>
        </p:txBody>
      </p:sp>
      <p:sp>
        <p:nvSpPr>
          <p:cNvPr id="3" name="Content Placeholder 2"/>
          <p:cNvSpPr>
            <a:spLocks noGrp="1"/>
          </p:cNvSpPr>
          <p:nvPr>
            <p:ph idx="1"/>
          </p:nvPr>
        </p:nvSpPr>
        <p:spPr>
          <a:xfrm>
            <a:off x="571500" y="400050"/>
            <a:ext cx="10166946" cy="3602601"/>
          </a:xfrm>
        </p:spPr>
        <p:txBody>
          <a:bodyPr>
            <a:normAutofit/>
          </a:bodyPr>
          <a:lstStyle/>
          <a:p>
            <a:r>
              <a:rPr lang="EN-US" err="1">
                <a:latin typeface="Arial"/>
              </a:rPr>
              <a:t>Mellini</a:t>
            </a:r>
            <a:r>
              <a:rPr lang="EN-US">
                <a:latin typeface="Arial"/>
              </a:rPr>
              <a:t> </a:t>
            </a:r>
            <a:r>
              <a:rPr lang="EN-US" err="1">
                <a:latin typeface="Arial"/>
              </a:rPr>
              <a:t>kantayya</a:t>
            </a:r>
            <a:r>
              <a:rPr lang="EN-US">
                <a:latin typeface="Arial"/>
              </a:rPr>
              <a:t> is an actress from </a:t>
            </a:r>
            <a:r>
              <a:rPr lang="EN-US" err="1">
                <a:latin typeface="Arial"/>
              </a:rPr>
              <a:t>brooklyn</a:t>
            </a:r>
            <a:r>
              <a:rPr lang="EN-US">
                <a:latin typeface="Arial"/>
              </a:rPr>
              <a:t>. She saw her friend facing a 600$ charge on </a:t>
            </a:r>
            <a:r>
              <a:rPr lang="EN-US" err="1">
                <a:latin typeface="Arial"/>
              </a:rPr>
              <a:t>Epipens</a:t>
            </a:r>
            <a:r>
              <a:rPr lang="EN-US">
                <a:latin typeface="Arial"/>
              </a:rPr>
              <a:t>. She was outraged to find out that the price had soared 500%, however since her insurance covered it for her husband, she wasn’t paying for it. </a:t>
            </a:r>
            <a:r>
              <a:rPr lang="EN-US" err="1">
                <a:latin typeface="Arial"/>
              </a:rPr>
              <a:t>Kantayya</a:t>
            </a:r>
            <a:r>
              <a:rPr lang="EN-US">
                <a:latin typeface="Arial"/>
              </a:rPr>
              <a:t> still wanted this price to go down, so created an online petition called "Stop the </a:t>
            </a:r>
            <a:r>
              <a:rPr lang="EN-US" err="1">
                <a:latin typeface="Arial"/>
              </a:rPr>
              <a:t>Epipen</a:t>
            </a:r>
            <a:r>
              <a:rPr lang="EN-US">
                <a:latin typeface="Arial"/>
              </a:rPr>
              <a:t> Price Gouging". Soon enough, 80,000 people sent over 121,000 letters to congress in efforts to stop the price gouging. These efforts were mostly run by parents and family members of people with food or other allergies. This is quite strange to see because usually patient advocacy groups would be vocal in a situation like this. However, some of these groups have been silent due to ties with Mylan</a:t>
            </a:r>
            <a:r>
              <a:rPr lang="EN-US"/>
              <a:t>. </a:t>
            </a:r>
            <a:endParaRPr lang="en-US"/>
          </a:p>
        </p:txBody>
      </p:sp>
      <p:pic>
        <p:nvPicPr>
          <p:cNvPr id="4" name="Picture 3"/>
          <p:cNvPicPr>
            <a:picLocks noChangeAspect="1"/>
          </p:cNvPicPr>
          <p:nvPr/>
        </p:nvPicPr>
        <p:blipFill>
          <a:blip r:embed="rId3"/>
          <a:stretch>
            <a:fillRect/>
          </a:stretch>
        </p:blipFill>
        <p:spPr>
          <a:xfrm>
            <a:off x="3638550" y="3800475"/>
            <a:ext cx="4471335" cy="2977843"/>
          </a:xfrm>
          <a:prstGeom prst="rect">
            <a:avLst/>
          </a:prstGeom>
        </p:spPr>
      </p:pic>
      <p:sp>
        <p:nvSpPr>
          <p:cNvPr id="5" name="TextBox 4"/>
          <p:cNvSpPr txBox="1"/>
          <p:nvPr/>
        </p:nvSpPr>
        <p:spPr>
          <a:xfrm>
            <a:off x="8972550" y="3800475"/>
            <a:ext cx="2743200" cy="646331"/>
          </a:xfrm>
          <a:prstGeom prst="rect">
            <a:avLst/>
          </a:prstGeom>
        </p:spPr>
        <p:txBody>
          <a:bodyPr rtlCol="0">
            <a:spAutoFit/>
          </a:bodyPr>
          <a:lstStyle/>
          <a:p>
            <a:pPr algn="ctr"/>
            <a:r>
              <a:rPr lang="EN-US"/>
              <a:t>Actress </a:t>
            </a:r>
            <a:r>
              <a:rPr lang="EN-US" err="1"/>
              <a:t>Mellini</a:t>
            </a:r>
            <a:r>
              <a:rPr lang="EN-US"/>
              <a:t> </a:t>
            </a:r>
            <a:r>
              <a:rPr lang="EN-US" err="1"/>
              <a:t>Kantayya</a:t>
            </a:r>
            <a:endParaRPr lang="en-US" err="1"/>
          </a:p>
        </p:txBody>
      </p:sp>
      <p:cxnSp>
        <p:nvCxnSpPr>
          <p:cNvPr id="6" name="Straight Arrow Connector 5"/>
          <p:cNvCxnSpPr/>
          <p:nvPr/>
        </p:nvCxnSpPr>
        <p:spPr>
          <a:xfrm flipH="1">
            <a:off x="8589819" y="4610457"/>
            <a:ext cx="1289147" cy="638957"/>
          </a:xfrm>
          <a:prstGeom prst="straightConnector1">
            <a:avLst/>
          </a:prstGeom>
          <a:ln>
            <a:headEnd type="none"/>
            <a:tailEnd type="arrow"/>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534806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9175" y="171450"/>
            <a:ext cx="9906000" cy="977191"/>
          </a:xfrm>
        </p:spPr>
        <p:txBody>
          <a:bodyPr/>
          <a:lstStyle/>
          <a:p>
            <a:r>
              <a:rPr lang="EN-US"/>
              <a:t>What happened next?</a:t>
            </a:r>
            <a:endParaRPr lang="en-US"/>
          </a:p>
        </p:txBody>
      </p:sp>
      <p:sp>
        <p:nvSpPr>
          <p:cNvPr id="3" name="Content Placeholder 2"/>
          <p:cNvSpPr>
            <a:spLocks noGrp="1"/>
          </p:cNvSpPr>
          <p:nvPr>
            <p:ph idx="1"/>
          </p:nvPr>
        </p:nvSpPr>
        <p:spPr>
          <a:xfrm>
            <a:off x="752475" y="723900"/>
            <a:ext cx="9905998" cy="3124201"/>
          </a:xfrm>
        </p:spPr>
        <p:txBody>
          <a:bodyPr>
            <a:normAutofit lnSpcReduction="10000"/>
          </a:bodyPr>
          <a:lstStyle/>
          <a:p>
            <a:r>
              <a:rPr lang="EN-US"/>
              <a:t>After all the 121,000 letters were sent to Congress, some change did occur. The awareness of the price gouging was taken up with some government officials. Senator Charles Grassley and Senator Amy Klobuchar both spoke out about the issue. It also caught the attention of Bernie Sanders and Hillary Clinton and they have also spoken about the issue, calling it outrageous. Sanders tweeted "There's no reason for an </a:t>
            </a:r>
            <a:r>
              <a:rPr lang="EN-US" err="1"/>
              <a:t>Epipen</a:t>
            </a:r>
            <a:r>
              <a:rPr lang="EN-US"/>
              <a:t>, which costs Mylan just a few dollars to make, should cost families more than $600". And after all this, Mylan did do something. With the help of some of the patient advocacy groups, they're working behind the scenes to get Mylan to expand its </a:t>
            </a:r>
            <a:r>
              <a:rPr lang="EN-US" err="1"/>
              <a:t>assisstence</a:t>
            </a:r>
            <a:r>
              <a:rPr lang="EN-US"/>
              <a:t> programs to make the </a:t>
            </a:r>
            <a:r>
              <a:rPr lang="EN-US" err="1"/>
              <a:t>epipen</a:t>
            </a:r>
            <a:r>
              <a:rPr lang="EN-US"/>
              <a:t> more affordable.  </a:t>
            </a:r>
            <a:endParaRPr lang="en-US"/>
          </a:p>
        </p:txBody>
      </p:sp>
      <p:pic>
        <p:nvPicPr>
          <p:cNvPr id="4" name="Picture 3"/>
          <p:cNvPicPr>
            <a:picLocks noChangeAspect="1"/>
          </p:cNvPicPr>
          <p:nvPr/>
        </p:nvPicPr>
        <p:blipFill>
          <a:blip r:embed="rId3"/>
          <a:srcRect t="3531" b="10986"/>
          <a:stretch>
            <a:fillRect/>
          </a:stretch>
        </p:blipFill>
        <p:spPr>
          <a:xfrm>
            <a:off x="2819400" y="3505200"/>
            <a:ext cx="4945357" cy="3166615"/>
          </a:xfrm>
          <a:prstGeom prst="rect">
            <a:avLst/>
          </a:prstGeom>
        </p:spPr>
      </p:pic>
      <p:sp>
        <p:nvSpPr>
          <p:cNvPr id="5" name="TextBox 4"/>
          <p:cNvSpPr txBox="1"/>
          <p:nvPr/>
        </p:nvSpPr>
        <p:spPr>
          <a:xfrm>
            <a:off x="8420100" y="4038600"/>
            <a:ext cx="2743200" cy="646331"/>
          </a:xfrm>
          <a:prstGeom prst="rect">
            <a:avLst/>
          </a:prstGeom>
        </p:spPr>
        <p:txBody>
          <a:bodyPr rtlCol="0">
            <a:spAutoFit/>
          </a:bodyPr>
          <a:lstStyle/>
          <a:p>
            <a:pPr algn="ctr"/>
            <a:r>
              <a:rPr lang="EN-US"/>
              <a:t>CEO of Mylan Heather </a:t>
            </a:r>
            <a:r>
              <a:rPr lang="EN-US" err="1"/>
              <a:t>Bresch</a:t>
            </a:r>
            <a:endParaRPr lang="en-US" err="1"/>
          </a:p>
        </p:txBody>
      </p:sp>
      <p:cxnSp>
        <p:nvCxnSpPr>
          <p:cNvPr id="6" name="Straight Arrow Connector 5"/>
          <p:cNvCxnSpPr/>
          <p:nvPr/>
        </p:nvCxnSpPr>
        <p:spPr>
          <a:xfrm flipH="1">
            <a:off x="7943850" y="4496198"/>
            <a:ext cx="1042698" cy="363513"/>
          </a:xfrm>
          <a:prstGeom prst="straightConnector1">
            <a:avLst/>
          </a:prstGeom>
          <a:ln>
            <a:headEnd type="none"/>
            <a:tailEnd type="arrow"/>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393337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7625"/>
            <a:ext cx="9906000" cy="1006185"/>
          </a:xfrm>
        </p:spPr>
        <p:txBody>
          <a:bodyPr/>
          <a:lstStyle/>
          <a:p>
            <a:r>
              <a:rPr lang="EN-US"/>
              <a:t>The Big Picture</a:t>
            </a:r>
            <a:endParaRPr lang="en-US"/>
          </a:p>
        </p:txBody>
      </p:sp>
      <p:sp>
        <p:nvSpPr>
          <p:cNvPr id="3" name="Content Placeholder 2"/>
          <p:cNvSpPr>
            <a:spLocks noGrp="1"/>
          </p:cNvSpPr>
          <p:nvPr>
            <p:ph idx="1"/>
          </p:nvPr>
        </p:nvSpPr>
        <p:spPr>
          <a:xfrm>
            <a:off x="981075" y="847725"/>
            <a:ext cx="10021976" cy="3472128"/>
          </a:xfrm>
        </p:spPr>
        <p:txBody>
          <a:bodyPr>
            <a:normAutofit fontScale="92500" lnSpcReduction="10000"/>
          </a:bodyPr>
          <a:lstStyle/>
          <a:p>
            <a:r>
              <a:rPr lang="EN-US"/>
              <a:t>After all these efforts to stop the price gouging, how much change is this causing in the long run? Most likely, little to none. The price of brand-name drugs has been and continues to rise. Plus, Mylan has not technically lowered the price of the </a:t>
            </a:r>
            <a:r>
              <a:rPr lang="EN-US" err="1"/>
              <a:t>Epipen</a:t>
            </a:r>
            <a:r>
              <a:rPr lang="EN-US"/>
              <a:t> at all, just expanded the assistance program. The average American pays about 858$ on prescription drugs, while people in other industrialized and advanced countries pay 400$. Many countries negotiate the price of drugs with the makers of them but in the United States, this is not possible. Congress has prohibited Medicare from doing this because it would set a benchmark for the entire system. The government even allows monopolies on pharmaceutical company's products. This allows them to control a certain part of the market, and charge whatever they so desire for that drug. This makes drug very expensive, however since the US is a capitalist country, these laws will take much more to change. </a:t>
            </a:r>
            <a:endParaRPr lang="en-US"/>
          </a:p>
        </p:txBody>
      </p:sp>
      <p:pic>
        <p:nvPicPr>
          <p:cNvPr id="4" name="Picture 3"/>
          <p:cNvPicPr>
            <a:picLocks noChangeAspect="1"/>
          </p:cNvPicPr>
          <p:nvPr/>
        </p:nvPicPr>
        <p:blipFill>
          <a:blip r:embed="rId3"/>
          <a:stretch>
            <a:fillRect/>
          </a:stretch>
        </p:blipFill>
        <p:spPr>
          <a:xfrm>
            <a:off x="7391400" y="3590925"/>
            <a:ext cx="3465319" cy="3485130"/>
          </a:xfrm>
          <a:prstGeom prst="rect">
            <a:avLst/>
          </a:prstGeom>
        </p:spPr>
      </p:pic>
    </p:spTree>
    <p:extLst>
      <p:ext uri="{BB962C8B-B14F-4D97-AF65-F5344CB8AC3E}">
        <p14:creationId xmlns:p14="http://schemas.microsoft.com/office/powerpoint/2010/main" val="12032688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Slides>
  <Notes>5</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Mesh</vt:lpstr>
      <vt:lpstr>The Power of the Pharmacy</vt:lpstr>
      <vt:lpstr>The Epipen Price</vt:lpstr>
      <vt:lpstr>The Change </vt:lpstr>
      <vt:lpstr>What happened next?</vt:lpstr>
      <vt:lpstr>The Big Picture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Power of the Pharmacy</dc:title>
  <cp:revision>1</cp:revision>
  <dcterms:modified xsi:type="dcterms:W3CDTF">2016-10-26T23:17:16Z</dcterms:modified>
</cp:coreProperties>
</file>