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1" autoAdjust="0"/>
    <p:restoredTop sz="94660"/>
  </p:normalViewPr>
  <p:slideViewPr>
    <p:cSldViewPr snapToGrid="0">
      <p:cViewPr varScale="1">
        <p:scale>
          <a:sx n="77" d="100"/>
          <a:sy n="77" d="100"/>
        </p:scale>
        <p:origin x="108"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240BEF-C03A-4B95-9929-356DEA9DE21B}" type="datetimeFigureOut">
              <a:rPr lang="en-US"/>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B86BB-CC1C-40A4-B524-C69DD541C84A}" type="slidenum">
              <a:rPr lang="en-US"/>
              <a:t>‹#›</a:t>
            </a:fld>
            <a:endParaRPr lang="en-US"/>
          </a:p>
        </p:txBody>
      </p:sp>
    </p:spTree>
    <p:extLst>
      <p:ext uri="{BB962C8B-B14F-4D97-AF65-F5344CB8AC3E}">
        <p14:creationId xmlns:p14="http://schemas.microsoft.com/office/powerpoint/2010/main" val="1022372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B86BB-CC1C-40A4-B524-C69DD541C84A}" type="slidenum">
              <a:rPr lang="en-US"/>
              <a:t>2</a:t>
            </a:fld>
            <a:endParaRPr lang="en-US"/>
          </a:p>
        </p:txBody>
      </p:sp>
    </p:spTree>
    <p:extLst>
      <p:ext uri="{BB962C8B-B14F-4D97-AF65-F5344CB8AC3E}">
        <p14:creationId xmlns:p14="http://schemas.microsoft.com/office/powerpoint/2010/main" val="2134579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B86BB-CC1C-40A4-B524-C69DD541C84A}" type="slidenum">
              <a:rPr lang="en-US"/>
              <a:t>3</a:t>
            </a:fld>
            <a:endParaRPr lang="en-US"/>
          </a:p>
        </p:txBody>
      </p:sp>
    </p:spTree>
    <p:extLst>
      <p:ext uri="{BB962C8B-B14F-4D97-AF65-F5344CB8AC3E}">
        <p14:creationId xmlns:p14="http://schemas.microsoft.com/office/powerpoint/2010/main" val="1944302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B86BB-CC1C-40A4-B524-C69DD541C84A}" type="slidenum">
              <a:rPr lang="en-US"/>
              <a:t>4</a:t>
            </a:fld>
            <a:endParaRPr lang="en-US"/>
          </a:p>
        </p:txBody>
      </p:sp>
    </p:spTree>
    <p:extLst>
      <p:ext uri="{BB962C8B-B14F-4D97-AF65-F5344CB8AC3E}">
        <p14:creationId xmlns:p14="http://schemas.microsoft.com/office/powerpoint/2010/main" val="1887060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B86BB-CC1C-40A4-B524-C69DD541C84A}" type="slidenum">
              <a:rPr lang="en-US"/>
              <a:t>5</a:t>
            </a:fld>
            <a:endParaRPr lang="en-US"/>
          </a:p>
        </p:txBody>
      </p:sp>
    </p:spTree>
    <p:extLst>
      <p:ext uri="{BB962C8B-B14F-4D97-AF65-F5344CB8AC3E}">
        <p14:creationId xmlns:p14="http://schemas.microsoft.com/office/powerpoint/2010/main" val="30746233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10/23/2016</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10/23/2016</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81204" y="4486275"/>
            <a:ext cx="6307621" cy="369888"/>
          </a:xfrm>
          <a:prstGeom prst="rect">
            <a:avLst/>
          </a:prstGeom>
          <a:solidFill>
            <a:schemeClr val="bg2">
              <a:lumMod val="75000"/>
            </a:schemeClr>
          </a:solidFill>
        </p:spPr>
        <p:txBody>
          <a:bodyPr rtlCol="0">
            <a:spAutoFit/>
          </a:bodyPr>
          <a:lstStyle/>
          <a:p>
            <a:pPr algn="ctr"/>
            <a:endParaRPr lang="en-US"/>
          </a:p>
        </p:txBody>
      </p:sp>
      <p:sp>
        <p:nvSpPr>
          <p:cNvPr id="4" name="TextBox 3"/>
          <p:cNvSpPr txBox="1"/>
          <p:nvPr/>
        </p:nvSpPr>
        <p:spPr>
          <a:xfrm>
            <a:off x="0" y="2419350"/>
            <a:ext cx="7433024" cy="990600"/>
          </a:xfrm>
          <a:prstGeom prst="rect">
            <a:avLst/>
          </a:prstGeom>
          <a:solidFill>
            <a:schemeClr val="bg2">
              <a:lumMod val="75000"/>
            </a:schemeClr>
          </a:solidFill>
        </p:spPr>
        <p:txBody>
          <a:bodyPr rtlCol="0">
            <a:spAutoFit/>
          </a:bodyPr>
          <a:lstStyle/>
          <a:p>
            <a:pPr algn="ctr"/>
            <a:endParaRPr lang="EN-US"/>
          </a:p>
        </p:txBody>
      </p:sp>
      <p:sp>
        <p:nvSpPr>
          <p:cNvPr id="2" name="Title 1"/>
          <p:cNvSpPr>
            <a:spLocks noGrp="1"/>
          </p:cNvSpPr>
          <p:nvPr>
            <p:ph type="ctrTitle"/>
          </p:nvPr>
        </p:nvSpPr>
        <p:spPr>
          <a:xfrm>
            <a:off x="57150" y="876300"/>
            <a:ext cx="8791575" cy="2387600"/>
          </a:xfrm>
        </p:spPr>
        <p:txBody>
          <a:bodyPr/>
          <a:lstStyle/>
          <a:p>
            <a:r>
              <a:rPr lang="EN-US" dirty="0"/>
              <a:t>Gun Control</a:t>
            </a:r>
            <a:endParaRPr lang="en-US" dirty="0"/>
          </a:p>
        </p:txBody>
      </p:sp>
      <p:sp>
        <p:nvSpPr>
          <p:cNvPr id="3" name="Subtitle 2"/>
          <p:cNvSpPr>
            <a:spLocks noGrp="1"/>
          </p:cNvSpPr>
          <p:nvPr>
            <p:ph type="subTitle" idx="1"/>
          </p:nvPr>
        </p:nvSpPr>
        <p:spPr>
          <a:xfrm>
            <a:off x="5981700" y="4438650"/>
            <a:ext cx="8791575" cy="1655762"/>
          </a:xfrm>
        </p:spPr>
        <p:txBody>
          <a:bodyPr vert="horz" lIns="91440" tIns="45720" rIns="91440" bIns="45720" rtlCol="0" anchor="t">
            <a:normAutofit/>
          </a:bodyPr>
          <a:lstStyle/>
          <a:p>
            <a:r>
              <a:rPr lang="EN-US" dirty="0"/>
              <a:t>By </a:t>
            </a:r>
            <a:r>
              <a:rPr lang="EN-US" dirty="0" err="1"/>
              <a:t>adelaine</a:t>
            </a:r>
            <a:r>
              <a:rPr lang="EN-US" dirty="0"/>
              <a:t> </a:t>
            </a:r>
            <a:r>
              <a:rPr lang="EN-US" dirty="0" err="1"/>
              <a:t>morgiewicz</a:t>
            </a:r>
            <a:endParaRPr lang="en-US" dirty="0" err="1"/>
          </a:p>
        </p:txBody>
      </p:sp>
      <p:pic>
        <p:nvPicPr>
          <p:cNvPr id="6" name="Picture 5"/>
          <p:cNvPicPr>
            <a:picLocks noChangeAspect="1"/>
          </p:cNvPicPr>
          <p:nvPr/>
        </p:nvPicPr>
        <p:blipFill>
          <a:blip r:embed="rId2"/>
          <a:stretch>
            <a:fillRect/>
          </a:stretch>
        </p:blipFill>
        <p:spPr>
          <a:xfrm>
            <a:off x="-28575" y="0"/>
            <a:ext cx="3614577" cy="2359743"/>
          </a:xfrm>
          <a:prstGeom prst="rect">
            <a:avLst/>
          </a:prstGeom>
        </p:spPr>
      </p:pic>
      <p:pic>
        <p:nvPicPr>
          <p:cNvPr id="7" name="Picture 6"/>
          <p:cNvPicPr>
            <a:picLocks noChangeAspect="1"/>
          </p:cNvPicPr>
          <p:nvPr/>
        </p:nvPicPr>
        <p:blipFill>
          <a:blip r:embed="rId3"/>
          <a:stretch>
            <a:fillRect/>
          </a:stretch>
        </p:blipFill>
        <p:spPr>
          <a:xfrm>
            <a:off x="8229600" y="1218232"/>
            <a:ext cx="3899063" cy="2196186"/>
          </a:xfrm>
          <a:prstGeom prst="rect">
            <a:avLst/>
          </a:prstGeom>
        </p:spPr>
      </p:pic>
      <p:pic>
        <p:nvPicPr>
          <p:cNvPr id="8" name="Picture 7"/>
          <p:cNvPicPr>
            <a:picLocks noChangeAspect="1"/>
          </p:cNvPicPr>
          <p:nvPr/>
        </p:nvPicPr>
        <p:blipFill>
          <a:blip r:embed="rId4"/>
          <a:stretch>
            <a:fillRect/>
          </a:stretch>
        </p:blipFill>
        <p:spPr>
          <a:xfrm>
            <a:off x="0" y="3971925"/>
            <a:ext cx="3680739" cy="2761016"/>
          </a:xfrm>
          <a:prstGeom prst="rect">
            <a:avLst/>
          </a:prstGeom>
        </p:spPr>
      </p:pic>
    </p:spTree>
    <p:extLst>
      <p:ext uri="{BB962C8B-B14F-4D97-AF65-F5344CB8AC3E}">
        <p14:creationId xmlns:p14="http://schemas.microsoft.com/office/powerpoint/2010/main" val="3856144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0" y="4267200"/>
            <a:ext cx="3796198" cy="2523924"/>
          </a:xfrm>
        </p:spPr>
      </p:pic>
      <p:sp>
        <p:nvSpPr>
          <p:cNvPr id="4" name="TextBox 3"/>
          <p:cNvSpPr txBox="1"/>
          <p:nvPr/>
        </p:nvSpPr>
        <p:spPr>
          <a:xfrm>
            <a:off x="0" y="523875"/>
            <a:ext cx="6332538" cy="461665"/>
          </a:xfrm>
          <a:prstGeom prst="rect">
            <a:avLst/>
          </a:prstGeom>
          <a:solidFill>
            <a:schemeClr val="bg2">
              <a:lumMod val="75000"/>
            </a:schemeClr>
          </a:solidFill>
        </p:spPr>
        <p:txBody>
          <a:bodyPr rtlCol="0" anchor="t">
            <a:spAutoFit/>
          </a:bodyPr>
          <a:lstStyle/>
          <a:p>
            <a:pPr algn="ctr"/>
            <a:r>
              <a:rPr lang="EN-US" sz="2400" dirty="0"/>
              <a:t>Causes of debate over Gun Control</a:t>
            </a:r>
            <a:endParaRPr lang="en-US" sz="2400" dirty="0"/>
          </a:p>
        </p:txBody>
      </p:sp>
      <p:pic>
        <p:nvPicPr>
          <p:cNvPr id="6" name="Picture 5"/>
          <p:cNvPicPr>
            <a:picLocks noChangeAspect="1"/>
          </p:cNvPicPr>
          <p:nvPr/>
        </p:nvPicPr>
        <p:blipFill>
          <a:blip r:embed="rId4"/>
          <a:stretch>
            <a:fillRect/>
          </a:stretch>
        </p:blipFill>
        <p:spPr>
          <a:xfrm>
            <a:off x="9208280" y="0"/>
            <a:ext cx="2985308" cy="3719460"/>
          </a:xfrm>
          <a:prstGeom prst="rect">
            <a:avLst/>
          </a:prstGeom>
        </p:spPr>
      </p:pic>
      <p:sp>
        <p:nvSpPr>
          <p:cNvPr id="7" name="TextBox 6"/>
          <p:cNvSpPr txBox="1"/>
          <p:nvPr/>
        </p:nvSpPr>
        <p:spPr>
          <a:xfrm>
            <a:off x="47650" y="1325245"/>
            <a:ext cx="8412162" cy="2585323"/>
          </a:xfrm>
          <a:prstGeom prst="rect">
            <a:avLst/>
          </a:prstGeom>
        </p:spPr>
        <p:txBody>
          <a:bodyPr rtlCol="0">
            <a:spAutoFit/>
          </a:bodyPr>
          <a:lstStyle/>
          <a:p>
            <a:pPr algn="ctr"/>
            <a:r>
              <a:rPr lang="EN-US" dirty="0">
                <a:solidFill>
                  <a:srgbClr val="002060"/>
                </a:solidFill>
              </a:rPr>
              <a:t>There were many shootings and killings in places such as: Chicago, Charlotte, Orlando, Connecticut and others. Omar </a:t>
            </a:r>
            <a:r>
              <a:rPr lang="EN-US" dirty="0" err="1">
                <a:solidFill>
                  <a:srgbClr val="002060"/>
                </a:solidFill>
              </a:rPr>
              <a:t>Mateen</a:t>
            </a:r>
            <a:r>
              <a:rPr lang="EN-US" dirty="0">
                <a:solidFill>
                  <a:srgbClr val="002060"/>
                </a:solidFill>
              </a:rPr>
              <a:t> killed 49 people and wounded 53 in the Orlando Gay Night Club. In Connecticut, 20 students and 6 teachers were killed. Some people are calling these events killings/shootings, while others are calling it terrorist attacks. All of these have caused debate over the NRA (National Rifle Association), the Democratic and Republic House of Representatives Congress, House Majority Leader, House Minority Leader, the senators, House speakers, , and just plain Democrat's and Republicans. Debates over Gun Control also lead to speeches and lots of protests. </a:t>
            </a:r>
            <a:endParaRPr lang="en-US" dirty="0">
              <a:solidFill>
                <a:srgbClr val="002060"/>
              </a:solidFill>
            </a:endParaRPr>
          </a:p>
        </p:txBody>
      </p:sp>
    </p:spTree>
    <p:extLst>
      <p:ext uri="{BB962C8B-B14F-4D97-AF65-F5344CB8AC3E}">
        <p14:creationId xmlns:p14="http://schemas.microsoft.com/office/powerpoint/2010/main" val="2354128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8248" y="2743200"/>
            <a:ext cx="7277414" cy="3416320"/>
          </a:xfrm>
          <a:prstGeom prst="rect">
            <a:avLst/>
          </a:prstGeom>
        </p:spPr>
        <p:txBody>
          <a:bodyPr wrap="square" rtlCol="0" anchor="t">
            <a:spAutoFit/>
          </a:bodyPr>
          <a:lstStyle/>
          <a:p>
            <a:pPr algn="ctr"/>
            <a:r>
              <a:rPr lang="EN-US" dirty="0"/>
              <a:t>The sit-in happened on July 4th, a Wednesday evening where the U.S. Congress (Democrats) staged a sit-in to demand a vote on Gun Control Legislation. There were about 168 house democrats and 34 senators sitting on the  House floor. They held up signs that said #</a:t>
            </a:r>
            <a:r>
              <a:rPr lang="EN-US" dirty="0" err="1"/>
              <a:t>NoBillNoBreak</a:t>
            </a:r>
            <a:r>
              <a:rPr lang="EN-US" dirty="0"/>
              <a:t> and #</a:t>
            </a:r>
            <a:r>
              <a:rPr lang="EN-US" dirty="0" err="1"/>
              <a:t>HoldTheFloor</a:t>
            </a:r>
            <a:r>
              <a:rPr lang="EN-US" dirty="0"/>
              <a:t>. They had also sung the song: "We Shall Overcome", along with signs of the names of the gun attack victims. Speaker Paul Ryan tried to keep them under control, but then he left once they started to yell words like: "Shame! Shame!" And "No bill, no break!"Republicans switched off cameras, but yet the Democrat's still remained. They stayed throughout the whole night, with some ordering pizza, and bringing sleeping bags to them.The republicans voted throughout the number of bills, and decided to grant them no vote. </a:t>
            </a:r>
            <a:endParaRPr lang="en-US" dirty="0"/>
          </a:p>
        </p:txBody>
      </p:sp>
      <p:sp>
        <p:nvSpPr>
          <p:cNvPr id="5" name="TextBox 4"/>
          <p:cNvSpPr txBox="1"/>
          <p:nvPr/>
        </p:nvSpPr>
        <p:spPr>
          <a:xfrm>
            <a:off x="7455147" y="180975"/>
            <a:ext cx="4745037" cy="461665"/>
          </a:xfrm>
          <a:prstGeom prst="rect">
            <a:avLst/>
          </a:prstGeom>
          <a:solidFill>
            <a:schemeClr val="bg2">
              <a:lumMod val="75000"/>
            </a:schemeClr>
          </a:solidFill>
        </p:spPr>
        <p:txBody>
          <a:bodyPr rtlCol="0" anchor="t">
            <a:spAutoFit/>
          </a:bodyPr>
          <a:lstStyle/>
          <a:p>
            <a:pPr algn="ctr"/>
            <a:r>
              <a:rPr lang="EN-US" sz="2400" dirty="0"/>
              <a:t>The Sit-in/During</a:t>
            </a:r>
            <a:endParaRPr lang="en-US" sz="2400" dirty="0"/>
          </a:p>
        </p:txBody>
      </p:sp>
      <p:pic>
        <p:nvPicPr>
          <p:cNvPr id="8" name="Content Placeholder 3"/>
          <p:cNvPicPr>
            <a:picLocks noChangeAspect="1"/>
          </p:cNvPicPr>
          <p:nvPr/>
        </p:nvPicPr>
        <p:blipFill>
          <a:blip r:embed="rId3"/>
          <a:stretch>
            <a:fillRect/>
          </a:stretch>
        </p:blipFill>
        <p:spPr>
          <a:xfrm>
            <a:off x="0" y="0"/>
            <a:ext cx="5172505" cy="2586253"/>
          </a:xfrm>
          <a:prstGeom prst="rect">
            <a:avLst/>
          </a:prstGeom>
        </p:spPr>
      </p:pic>
      <p:pic>
        <p:nvPicPr>
          <p:cNvPr id="9" name="Content Placeholder 8" descr="Image result for Gun Control the sit-in "/>
          <p:cNvPicPr>
            <a:picLocks noGrp="1" noChangeAspect="1"/>
          </p:cNvPicPr>
          <p:nvPr>
            <p:ph idx="1"/>
          </p:nvPr>
        </p:nvPicPr>
        <p:blipFill>
          <a:blip r:embed="rId4"/>
          <a:stretch>
            <a:fillRect/>
          </a:stretch>
        </p:blipFill>
        <p:spPr>
          <a:xfrm>
            <a:off x="7981692" y="4033449"/>
            <a:ext cx="4213483" cy="2816614"/>
          </a:xfrm>
        </p:spPr>
      </p:pic>
      <p:pic>
        <p:nvPicPr>
          <p:cNvPr id="10" name="Picture 9" descr="Image result for bill no break"/>
          <p:cNvPicPr>
            <a:picLocks noChangeAspect="1"/>
          </p:cNvPicPr>
          <p:nvPr/>
        </p:nvPicPr>
        <p:blipFill>
          <a:blip r:embed="rId5"/>
          <a:stretch>
            <a:fillRect/>
          </a:stretch>
        </p:blipFill>
        <p:spPr>
          <a:xfrm>
            <a:off x="7824066" y="933450"/>
            <a:ext cx="4319075" cy="2867673"/>
          </a:xfrm>
          <a:prstGeom prst="rect">
            <a:avLst/>
          </a:prstGeom>
        </p:spPr>
      </p:pic>
    </p:spTree>
    <p:extLst>
      <p:ext uri="{BB962C8B-B14F-4D97-AF65-F5344CB8AC3E}">
        <p14:creationId xmlns:p14="http://schemas.microsoft.com/office/powerpoint/2010/main" val="182018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1475"/>
            <a:ext cx="5786357" cy="780136"/>
          </a:xfrm>
          <a:solidFill>
            <a:schemeClr val="bg2">
              <a:lumMod val="75000"/>
            </a:schemeClr>
          </a:solidFill>
        </p:spPr>
        <p:txBody>
          <a:bodyPr>
            <a:normAutofit/>
          </a:bodyPr>
          <a:lstStyle/>
          <a:p>
            <a:r>
              <a:rPr lang="EN-US" sz="2400" dirty="0"/>
              <a:t>The Democrats v.s the republicans side of view</a:t>
            </a:r>
            <a:endParaRPr lang="en-US" sz="2400" dirty="0"/>
          </a:p>
        </p:txBody>
      </p:sp>
      <p:pic>
        <p:nvPicPr>
          <p:cNvPr id="6" name="Picture 5"/>
          <p:cNvPicPr>
            <a:picLocks noChangeAspect="1"/>
          </p:cNvPicPr>
          <p:nvPr/>
        </p:nvPicPr>
        <p:blipFill>
          <a:blip r:embed="rId3"/>
          <a:stretch>
            <a:fillRect/>
          </a:stretch>
        </p:blipFill>
        <p:spPr>
          <a:xfrm>
            <a:off x="8158678" y="0"/>
            <a:ext cx="4040727" cy="3030170"/>
          </a:xfrm>
          <a:prstGeom prst="rect">
            <a:avLst/>
          </a:prstGeom>
        </p:spPr>
      </p:pic>
      <p:pic>
        <p:nvPicPr>
          <p:cNvPr id="7" name="Picture 6"/>
          <p:cNvPicPr>
            <a:picLocks noChangeAspect="1"/>
          </p:cNvPicPr>
          <p:nvPr/>
        </p:nvPicPr>
        <p:blipFill>
          <a:blip r:embed="rId4"/>
          <a:stretch>
            <a:fillRect/>
          </a:stretch>
        </p:blipFill>
        <p:spPr>
          <a:xfrm>
            <a:off x="0" y="4612404"/>
            <a:ext cx="4317812" cy="2245535"/>
          </a:xfrm>
          <a:prstGeom prst="rect">
            <a:avLst/>
          </a:prstGeom>
        </p:spPr>
      </p:pic>
      <p:sp>
        <p:nvSpPr>
          <p:cNvPr id="8" name="Content Placeholder 7"/>
          <p:cNvSpPr>
            <a:spLocks noGrp="1"/>
          </p:cNvSpPr>
          <p:nvPr>
            <p:ph idx="1"/>
          </p:nvPr>
        </p:nvSpPr>
        <p:spPr>
          <a:xfrm>
            <a:off x="428625" y="1714500"/>
            <a:ext cx="4612305" cy="3541713"/>
          </a:xfrm>
        </p:spPr>
        <p:txBody>
          <a:bodyPr vert="horz" lIns="91440" tIns="45720" rIns="91440" bIns="45720" rtlCol="0" anchor="t">
            <a:normAutofit/>
          </a:bodyPr>
          <a:lstStyle/>
          <a:p>
            <a:r>
              <a:rPr lang="EN-US" sz="1800" dirty="0">
                <a:solidFill>
                  <a:srgbClr val="002060"/>
                </a:solidFill>
              </a:rPr>
              <a:t>The democrats: </a:t>
            </a:r>
            <a:endParaRPr lang="en-US" sz="1800" dirty="0">
              <a:solidFill>
                <a:srgbClr val="002060"/>
              </a:solidFill>
            </a:endParaRPr>
          </a:p>
          <a:p>
            <a:r>
              <a:rPr lang="EN-US" sz="1800" dirty="0">
                <a:solidFill>
                  <a:srgbClr val="002060"/>
                </a:solidFill>
              </a:rPr>
              <a:t>-believe that there should be gun control</a:t>
            </a:r>
            <a:endParaRPr lang="en-US" sz="1800" dirty="0">
              <a:solidFill>
                <a:srgbClr val="002060"/>
              </a:solidFill>
            </a:endParaRPr>
          </a:p>
          <a:p>
            <a:r>
              <a:rPr lang="EN-US" sz="1800" dirty="0">
                <a:solidFill>
                  <a:srgbClr val="002060"/>
                </a:solidFill>
              </a:rPr>
              <a:t>-REASONS: tons and tons of shootings and killings, schools getting shot, along with children and people targeted at; Orlando, Chicago, Connecticut, etc.</a:t>
            </a:r>
            <a:endParaRPr lang="en-US" sz="1800" dirty="0">
              <a:solidFill>
                <a:srgbClr val="002060"/>
              </a:solidFill>
            </a:endParaRPr>
          </a:p>
        </p:txBody>
      </p:sp>
      <p:sp>
        <p:nvSpPr>
          <p:cNvPr id="9" name="TextBox 8"/>
          <p:cNvSpPr txBox="1"/>
          <p:nvPr/>
        </p:nvSpPr>
        <p:spPr>
          <a:xfrm>
            <a:off x="7986075" y="3733445"/>
            <a:ext cx="3820076" cy="2308324"/>
          </a:xfrm>
          <a:prstGeom prst="rect">
            <a:avLst/>
          </a:prstGeom>
        </p:spPr>
        <p:txBody>
          <a:bodyPr rtlCol="0">
            <a:spAutoFit/>
          </a:bodyPr>
          <a:lstStyle/>
          <a:p>
            <a:pPr algn="ctr"/>
            <a:r>
              <a:rPr lang="EN-US" dirty="0">
                <a:solidFill>
                  <a:srgbClr val="0C0C0C"/>
                </a:solidFill>
              </a:rPr>
              <a:t>The Republicans:</a:t>
            </a:r>
            <a:endParaRPr lang="en-US" dirty="0">
              <a:solidFill>
                <a:srgbClr val="0C0C0C"/>
              </a:solidFill>
            </a:endParaRPr>
          </a:p>
          <a:p>
            <a:pPr algn="ctr"/>
            <a:endParaRPr lang="en-US"/>
          </a:p>
          <a:p>
            <a:pPr algn="ctr"/>
            <a:r>
              <a:rPr lang="EN-US" dirty="0">
                <a:solidFill>
                  <a:srgbClr val="0C0C0C"/>
                </a:solidFill>
              </a:rPr>
              <a:t>- believe that there should not be Gun Control</a:t>
            </a:r>
            <a:endParaRPr lang="en-US" dirty="0">
              <a:solidFill>
                <a:srgbClr val="0C0C0C"/>
              </a:solidFill>
            </a:endParaRPr>
          </a:p>
          <a:p>
            <a:pPr algn="ctr"/>
            <a:endParaRPr lang="en-US"/>
          </a:p>
          <a:p>
            <a:pPr algn="ctr"/>
            <a:r>
              <a:rPr lang="EN-US" dirty="0">
                <a:solidFill>
                  <a:srgbClr val="0C0C0C"/>
                </a:solidFill>
              </a:rPr>
              <a:t>-REASONS: They want the right to bear arms, the second amendment, would like to defend themselves.</a:t>
            </a:r>
            <a:endParaRPr lang="en-US" dirty="0">
              <a:solidFill>
                <a:srgbClr val="0C0C0C"/>
              </a:solidFill>
            </a:endParaRPr>
          </a:p>
        </p:txBody>
      </p:sp>
      <p:sp>
        <p:nvSpPr>
          <p:cNvPr id="10" name="TextBox 9"/>
          <p:cNvSpPr txBox="1"/>
          <p:nvPr/>
        </p:nvSpPr>
        <p:spPr>
          <a:xfrm>
            <a:off x="4793551" y="3028153"/>
            <a:ext cx="2743200" cy="3693319"/>
          </a:xfrm>
          <a:prstGeom prst="rect">
            <a:avLst/>
          </a:prstGeom>
        </p:spPr>
        <p:txBody>
          <a:bodyPr rtlCol="0">
            <a:spAutoFit/>
          </a:bodyPr>
          <a:lstStyle/>
          <a:p>
            <a:pPr algn="ctr"/>
            <a:r>
              <a:rPr lang="EN-US" dirty="0">
                <a:solidFill>
                  <a:srgbClr val="002060"/>
                </a:solidFill>
              </a:rPr>
              <a:t>BOTH: </a:t>
            </a:r>
            <a:endParaRPr lang="en-US" dirty="0"/>
          </a:p>
          <a:p>
            <a:pPr algn="ctr"/>
            <a:r>
              <a:rPr lang="EN-US" dirty="0">
                <a:solidFill>
                  <a:srgbClr val="002060"/>
                </a:solidFill>
              </a:rPr>
              <a:t>-Both sides (republicans and democrats), use the second amendment to argue. Example: Democrats say that the right to bear arms is subject to reasonable regulation, where as Republicans say it is their right to bear arms as it states in the second amendment. </a:t>
            </a:r>
            <a:endParaRPr lang="en-US" dirty="0">
              <a:solidFill>
                <a:srgbClr val="002060"/>
              </a:solidFill>
            </a:endParaRPr>
          </a:p>
        </p:txBody>
      </p:sp>
    </p:spTree>
    <p:extLst>
      <p:ext uri="{BB962C8B-B14F-4D97-AF65-F5344CB8AC3E}">
        <p14:creationId xmlns:p14="http://schemas.microsoft.com/office/powerpoint/2010/main" val="3696745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ChangeAspect="1"/>
          </p:cNvPicPr>
          <p:nvPr/>
        </p:nvPicPr>
        <p:blipFill>
          <a:blip r:embed="rId3"/>
          <a:stretch>
            <a:fillRect/>
          </a:stretch>
        </p:blipFill>
        <p:spPr>
          <a:xfrm>
            <a:off x="7986075" y="2457450"/>
            <a:ext cx="4170013" cy="4324198"/>
          </a:xfrm>
          <a:prstGeom prst="rect">
            <a:avLst/>
          </a:prstGeom>
          <a:noFill/>
        </p:spPr>
      </p:pic>
      <p:sp>
        <p:nvSpPr>
          <p:cNvPr id="8" name="TextBox 7"/>
          <p:cNvSpPr txBox="1"/>
          <p:nvPr/>
        </p:nvSpPr>
        <p:spPr>
          <a:xfrm>
            <a:off x="0" y="371475"/>
            <a:ext cx="4953000" cy="369332"/>
          </a:xfrm>
          <a:prstGeom prst="rect">
            <a:avLst/>
          </a:prstGeom>
          <a:solidFill>
            <a:srgbClr val="002060"/>
          </a:solidFill>
        </p:spPr>
        <p:txBody>
          <a:bodyPr rtlCol="0">
            <a:spAutoFit/>
          </a:bodyPr>
          <a:lstStyle/>
          <a:p>
            <a:pPr algn="ctr"/>
            <a:r>
              <a:rPr lang="EN-US" dirty="0"/>
              <a:t>Today/What's going on Now</a:t>
            </a:r>
          </a:p>
        </p:txBody>
      </p:sp>
      <p:pic>
        <p:nvPicPr>
          <p:cNvPr id="9" name="Content Placeholder 3"/>
          <p:cNvPicPr>
            <a:picLocks noChangeAspect="1"/>
          </p:cNvPicPr>
          <p:nvPr/>
        </p:nvPicPr>
        <p:blipFill>
          <a:blip r:embed="rId4"/>
          <a:stretch>
            <a:fillRect/>
          </a:stretch>
        </p:blipFill>
        <p:spPr>
          <a:xfrm>
            <a:off x="8533137" y="0"/>
            <a:ext cx="3663225" cy="2199150"/>
          </a:xfrm>
          <a:prstGeom prst="rect">
            <a:avLst/>
          </a:prstGeom>
        </p:spPr>
      </p:pic>
      <p:pic>
        <p:nvPicPr>
          <p:cNvPr id="10" name="Picture 9"/>
          <p:cNvPicPr>
            <a:picLocks noChangeAspect="1"/>
          </p:cNvPicPr>
          <p:nvPr/>
        </p:nvPicPr>
        <p:blipFill>
          <a:blip r:embed="rId5"/>
          <a:stretch>
            <a:fillRect/>
          </a:stretch>
        </p:blipFill>
        <p:spPr>
          <a:xfrm>
            <a:off x="28590" y="3752850"/>
            <a:ext cx="4809216" cy="3169616"/>
          </a:xfrm>
          <a:prstGeom prst="rect">
            <a:avLst/>
          </a:prstGeom>
        </p:spPr>
      </p:pic>
      <p:sp>
        <p:nvSpPr>
          <p:cNvPr id="11" name="TextBox 10"/>
          <p:cNvSpPr txBox="1"/>
          <p:nvPr/>
        </p:nvSpPr>
        <p:spPr>
          <a:xfrm>
            <a:off x="123825" y="1009650"/>
            <a:ext cx="7186730" cy="2862322"/>
          </a:xfrm>
          <a:prstGeom prst="rect">
            <a:avLst/>
          </a:prstGeom>
        </p:spPr>
        <p:txBody>
          <a:bodyPr rtlCol="0">
            <a:spAutoFit/>
          </a:bodyPr>
          <a:lstStyle/>
          <a:p>
            <a:pPr algn="ctr"/>
            <a:r>
              <a:rPr lang="EN-US" dirty="0"/>
              <a:t>There still is debate over Gun Control in the U.S., and will probably continue.</a:t>
            </a:r>
            <a:endParaRPr lang="en-US" dirty="0"/>
          </a:p>
          <a:p>
            <a:pPr algn="ctr"/>
            <a:r>
              <a:rPr lang="EN-US" dirty="0"/>
              <a:t>People will always have their opinions, on any issue. Donald Trump thinks that only "good guys" should be allowed to have guns. Hillary believes that there should be protection (Gun Control), and background checks. It will most likely be hard for the Republicans to fight for their view on Gun Control, but who knows? It will probably be easier for the Democrats because of all the killings and shootings that they could use for multiple facts, but maybe it won't. Because both ways have to do with America's Freedom, and its Power, technically both sides could be right. Maybe Gun Control will be a benefit, maybe not.</a:t>
            </a:r>
            <a:endParaRPr lang="en-US" dirty="0"/>
          </a:p>
        </p:txBody>
      </p:sp>
    </p:spTree>
    <p:extLst>
      <p:ext uri="{BB962C8B-B14F-4D97-AF65-F5344CB8AC3E}">
        <p14:creationId xmlns:p14="http://schemas.microsoft.com/office/powerpoint/2010/main" val="39142948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5</TotalTime>
  <Words>0</Words>
  <Application>Microsoft Office PowerPoint</Application>
  <PresentationFormat>Widescreen</PresentationFormat>
  <Paragraphs>0</Paragraphs>
  <Slides>5</Slides>
  <Notes>4</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Circuit</vt:lpstr>
      <vt:lpstr>Gun Control</vt:lpstr>
      <vt:lpstr>PowerPoint Presentation</vt:lpstr>
      <vt:lpstr>PowerPoint Presentation</vt:lpstr>
      <vt:lpstr>The Democrats v.s the republicans side of view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lastModifiedBy>
  <cp:revision>5</cp:revision>
  <dcterms:created xsi:type="dcterms:W3CDTF">2014-08-26T23:43:54Z</dcterms:created>
  <dcterms:modified xsi:type="dcterms:W3CDTF">2016-10-23T20:10:04Z</dcterms:modified>
</cp:coreProperties>
</file>