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9" r:id="rId4"/>
    <p:sldId id="258"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7" descr="Image result for Womens march">
            <a:extLst>
              <a:ext uri="{FF2B5EF4-FFF2-40B4-BE49-F238E27FC236}">
                <a16:creationId xmlns:a16="http://schemas.microsoft.com/office/drawing/2014/main" id="{5F02E647-F282-4CBA-90B0-2C513D47E0B5}"/>
              </a:ext>
            </a:extLst>
          </p:cNvPr>
          <p:cNvPicPr>
            <a:picLocks noGrp="1" noChangeAspect="1"/>
          </p:cNvPicPr>
          <p:nvPr>
            <p:ph sz="half" idx="2"/>
          </p:nvPr>
        </p:nvPicPr>
        <p:blipFill rotWithShape="1">
          <a:blip r:embed="rId2"/>
          <a:srcRect t="14227" r="2" b="2"/>
          <a:stretch/>
        </p:blipFill>
        <p:spPr>
          <a:xfrm>
            <a:off x="6838122" y="4251960"/>
            <a:ext cx="5353878" cy="2606039"/>
          </a:xfrm>
          <a:prstGeom prst="rect">
            <a:avLst/>
          </a:prstGeom>
        </p:spPr>
      </p:pic>
      <p:pic>
        <p:nvPicPr>
          <p:cNvPr id="27" name="Picture 24" descr="Image result for Womens march">
            <a:extLst>
              <a:ext uri="{FF2B5EF4-FFF2-40B4-BE49-F238E27FC236}">
                <a16:creationId xmlns:a16="http://schemas.microsoft.com/office/drawing/2014/main" id="{E039C556-8BA8-46AF-8BCA-04B0AC8E7411}"/>
              </a:ext>
            </a:extLst>
          </p:cNvPr>
          <p:cNvPicPr>
            <a:picLocks noChangeAspect="1"/>
          </p:cNvPicPr>
          <p:nvPr/>
        </p:nvPicPr>
        <p:blipFill rotWithShape="1">
          <a:blip r:embed="rId3"/>
          <a:srcRect t="987" r="1" b="1"/>
          <a:stretch/>
        </p:blipFill>
        <p:spPr>
          <a:xfrm>
            <a:off x="4818888" y="-479"/>
            <a:ext cx="7373112" cy="4252439"/>
          </a:xfrm>
          <a:prstGeom prst="rect">
            <a:avLst/>
          </a:prstGeom>
        </p:spPr>
      </p:pic>
      <p:sp>
        <p:nvSpPr>
          <p:cNvPr id="34" name="Freeform 4">
            <a:extLst>
              <a:ext uri="{FF2B5EF4-FFF2-40B4-BE49-F238E27FC236}">
                <a16:creationId xmlns:a16="http://schemas.microsoft.com/office/drawing/2014/main" id="{CCBFD80B-276C-4775-A363-20693A7C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85A14-7411-4BF8-84DA-0F0464653EE2}"/>
              </a:ext>
            </a:extLst>
          </p:cNvPr>
          <p:cNvSpPr>
            <a:spLocks noGrp="1"/>
          </p:cNvSpPr>
          <p:nvPr>
            <p:ph type="title"/>
          </p:nvPr>
        </p:nvSpPr>
        <p:spPr>
          <a:xfrm>
            <a:off x="142978" y="2495550"/>
            <a:ext cx="5913161" cy="2651125"/>
          </a:xfrm>
        </p:spPr>
        <p:txBody>
          <a:bodyPr vert="horz" lIns="91440" tIns="45720" rIns="91440" bIns="45720" rtlCol="0" anchor="t">
            <a:normAutofit/>
          </a:bodyPr>
          <a:lstStyle/>
          <a:p>
            <a:pPr algn="ctr"/>
            <a:r>
              <a:rPr lang="en-US" sz="6600">
                <a:solidFill>
                  <a:schemeClr val="bg1"/>
                </a:solidFill>
              </a:rPr>
              <a:t>The Women's</a:t>
            </a:r>
            <a:r>
              <a:rPr lang="en-US" sz="6600" kern="1200">
                <a:solidFill>
                  <a:schemeClr val="bg1"/>
                </a:solidFill>
                <a:latin typeface="+mj-lt"/>
                <a:ea typeface="+mj-ea"/>
                <a:cs typeface="+mj-cs"/>
              </a:rPr>
              <a:t> March</a:t>
            </a:r>
            <a:br>
              <a:rPr lang="en-US">
                <a:latin typeface="+mj-ea"/>
                <a:cs typeface="+mj-ea"/>
              </a:rPr>
            </a:br>
            <a:r>
              <a:rPr lang="en-US" sz="4000" kern="1200">
                <a:solidFill>
                  <a:schemeClr val="bg1"/>
                </a:solidFill>
                <a:latin typeface="+mj-lt"/>
                <a:ea typeface="+mj-ea"/>
                <a:cs typeface="+mj-cs"/>
              </a:rPr>
              <a:t>By Josh Clinton</a:t>
            </a:r>
            <a:endParaRPr lang="en-US"/>
          </a:p>
        </p:txBody>
      </p:sp>
    </p:spTree>
    <p:extLst>
      <p:ext uri="{BB962C8B-B14F-4D97-AF65-F5344CB8AC3E}">
        <p14:creationId xmlns:p14="http://schemas.microsoft.com/office/powerpoint/2010/main" val="207567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2C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mage result for black lives matter">
            <a:extLst>
              <a:ext uri="{FF2B5EF4-FFF2-40B4-BE49-F238E27FC236}">
                <a16:creationId xmlns:a16="http://schemas.microsoft.com/office/drawing/2014/main" id="{19173DFD-9D62-466E-A637-EB6721893871}"/>
              </a:ext>
            </a:extLst>
          </p:cNvPr>
          <p:cNvPicPr>
            <a:picLocks noChangeAspect="1"/>
          </p:cNvPicPr>
          <p:nvPr/>
        </p:nvPicPr>
        <p:blipFill>
          <a:blip r:embed="rId2"/>
          <a:stretch>
            <a:fillRect/>
          </a:stretch>
        </p:blipFill>
        <p:spPr>
          <a:xfrm>
            <a:off x="1082632" y="803049"/>
            <a:ext cx="2470743" cy="2470743"/>
          </a:xfrm>
          <a:prstGeom prst="rect">
            <a:avLst/>
          </a:prstGeom>
          <a:effectLst/>
        </p:spPr>
      </p:pic>
      <p:pic>
        <p:nvPicPr>
          <p:cNvPr id="9" name="Picture 9" descr="Image result for LGBTQIA">
            <a:extLst>
              <a:ext uri="{FF2B5EF4-FFF2-40B4-BE49-F238E27FC236}">
                <a16:creationId xmlns:a16="http://schemas.microsoft.com/office/drawing/2014/main" id="{CCB84952-C424-4E16-BC04-F9E3D5C4986B}"/>
              </a:ext>
            </a:extLst>
          </p:cNvPr>
          <p:cNvPicPr>
            <a:picLocks noGrp="1" noChangeAspect="1"/>
          </p:cNvPicPr>
          <p:nvPr>
            <p:ph sz="half" idx="2"/>
          </p:nvPr>
        </p:nvPicPr>
        <p:blipFill rotWithShape="1">
          <a:blip r:embed="rId3"/>
          <a:srcRect/>
          <a:stretch/>
        </p:blipFill>
        <p:spPr>
          <a:xfrm>
            <a:off x="804672" y="3659045"/>
            <a:ext cx="3026663" cy="2042997"/>
          </a:xfrm>
          <a:prstGeom prst="rect">
            <a:avLst/>
          </a:prstGeom>
        </p:spPr>
      </p:pic>
      <p:sp>
        <p:nvSpPr>
          <p:cNvPr id="2" name="Title 1">
            <a:extLst>
              <a:ext uri="{FF2B5EF4-FFF2-40B4-BE49-F238E27FC236}">
                <a16:creationId xmlns:a16="http://schemas.microsoft.com/office/drawing/2014/main" id="{112EA50B-5956-4B94-BB04-4B3DAA9B4516}"/>
              </a:ext>
            </a:extLst>
          </p:cNvPr>
          <p:cNvSpPr>
            <a:spLocks noGrp="1"/>
          </p:cNvSpPr>
          <p:nvPr>
            <p:ph type="title"/>
          </p:nvPr>
        </p:nvSpPr>
        <p:spPr>
          <a:xfrm>
            <a:off x="5116878" y="629266"/>
            <a:ext cx="6422849" cy="1676603"/>
          </a:xfrm>
        </p:spPr>
        <p:txBody>
          <a:bodyPr vert="horz" lIns="91440" tIns="45720" rIns="91440" bIns="45720" rtlCol="0" anchor="ctr">
            <a:normAutofit/>
          </a:bodyPr>
          <a:lstStyle/>
          <a:p>
            <a:r>
              <a:rPr lang="en-US" b="1"/>
              <a:t>What happened?</a:t>
            </a:r>
          </a:p>
        </p:txBody>
      </p:sp>
      <p:sp>
        <p:nvSpPr>
          <p:cNvPr id="3" name="Content Placeholder 2">
            <a:extLst>
              <a:ext uri="{FF2B5EF4-FFF2-40B4-BE49-F238E27FC236}">
                <a16:creationId xmlns:a16="http://schemas.microsoft.com/office/drawing/2014/main" id="{78233008-0D2C-4D2F-9267-6D2D4D3FCB51}"/>
              </a:ext>
            </a:extLst>
          </p:cNvPr>
          <p:cNvSpPr>
            <a:spLocks noGrp="1"/>
          </p:cNvSpPr>
          <p:nvPr>
            <p:ph sz="half" idx="1"/>
          </p:nvPr>
        </p:nvSpPr>
        <p:spPr>
          <a:xfrm>
            <a:off x="5116880" y="2438400"/>
            <a:ext cx="6422848" cy="3785419"/>
          </a:xfrm>
        </p:spPr>
        <p:txBody>
          <a:bodyPr vert="horz" lIns="91440" tIns="45720" rIns="91440" bIns="45720" rtlCol="0">
            <a:normAutofit/>
          </a:bodyPr>
          <a:lstStyle/>
          <a:p>
            <a:r>
              <a:rPr lang="en-US" sz="2000"/>
              <a:t>The Women's March was a gathering primarily of women around the world.  They focused on feminist issues. Many people joined the protest to stand against Trump and his presidency, but that was not the only reason.  Some people were there to protest for Black Lives Matter (BLM), LGBTQIA+, and other causes and some were there to intimidate Trump and his hateful ways.</a:t>
            </a:r>
          </a:p>
        </p:txBody>
      </p:sp>
    </p:spTree>
    <p:extLst>
      <p:ext uri="{BB962C8B-B14F-4D97-AF65-F5344CB8AC3E}">
        <p14:creationId xmlns:p14="http://schemas.microsoft.com/office/powerpoint/2010/main" val="128273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Image result for womens march">
            <a:extLst>
              <a:ext uri="{FF2B5EF4-FFF2-40B4-BE49-F238E27FC236}">
                <a16:creationId xmlns:a16="http://schemas.microsoft.com/office/drawing/2014/main" id="{D71B4455-7358-49EA-8847-59C7301BEA74}"/>
              </a:ext>
            </a:extLst>
          </p:cNvPr>
          <p:cNvPicPr>
            <a:picLocks noGrp="1" noChangeAspect="1"/>
          </p:cNvPicPr>
          <p:nvPr>
            <p:ph sz="half" idx="2"/>
          </p:nvPr>
        </p:nvPicPr>
        <p:blipFill rotWithShape="1">
          <a:blip r:embed="rId2"/>
          <a:srcRect t="15730"/>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9" name="Straight Connector 18">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547D18-9D94-42D5-87A4-3830B6DFFA6A}"/>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solidFill>
                  <a:srgbClr val="4472C4"/>
                </a:solidFill>
              </a:rPr>
              <a:t>When and Where?</a:t>
            </a:r>
          </a:p>
        </p:txBody>
      </p:sp>
      <p:sp>
        <p:nvSpPr>
          <p:cNvPr id="3" name="Content Placeholder 2">
            <a:extLst>
              <a:ext uri="{FF2B5EF4-FFF2-40B4-BE49-F238E27FC236}">
                <a16:creationId xmlns:a16="http://schemas.microsoft.com/office/drawing/2014/main" id="{B265D82F-9EDD-4CA5-BC18-E0511BCF077C}"/>
              </a:ext>
            </a:extLst>
          </p:cNvPr>
          <p:cNvSpPr>
            <a:spLocks noGrp="1"/>
          </p:cNvSpPr>
          <p:nvPr>
            <p:ph sz="half" idx="1"/>
          </p:nvPr>
        </p:nvSpPr>
        <p:spPr>
          <a:xfrm>
            <a:off x="510953" y="3695700"/>
            <a:ext cx="4593021" cy="2619839"/>
          </a:xfrm>
        </p:spPr>
        <p:txBody>
          <a:bodyPr vert="horz" lIns="91440" tIns="45720" rIns="91440" bIns="45720" rtlCol="0" anchor="ctr">
            <a:noAutofit/>
          </a:bodyPr>
          <a:lstStyle/>
          <a:p>
            <a:r>
              <a:rPr lang="en-US" sz="2400" b="1">
                <a:solidFill>
                  <a:srgbClr val="4472C4"/>
                </a:solidFill>
              </a:rPr>
              <a:t>The largest march took place on January 21,2017 in Washington DC. This was the day after Trump was inaugurated President. Each of the fifty states had at least one march. In total, there were around 680 other marches in the U.S. alone.  All seven continents had marches on the same day!</a:t>
            </a:r>
          </a:p>
          <a:p>
            <a:endParaRPr lang="en-US" sz="1800"/>
          </a:p>
        </p:txBody>
      </p:sp>
    </p:spTree>
    <p:extLst>
      <p:ext uri="{BB962C8B-B14F-4D97-AF65-F5344CB8AC3E}">
        <p14:creationId xmlns:p14="http://schemas.microsoft.com/office/powerpoint/2010/main" val="3135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89F2-216E-4E53-93C0-82EE09B2E8ED}"/>
              </a:ext>
            </a:extLst>
          </p:cNvPr>
          <p:cNvSpPr>
            <a:spLocks noGrp="1"/>
          </p:cNvSpPr>
          <p:nvPr>
            <p:ph type="title"/>
          </p:nvPr>
        </p:nvSpPr>
        <p:spPr/>
        <p:txBody>
          <a:bodyPr/>
          <a:lstStyle/>
          <a:p>
            <a:r>
              <a:rPr lang="en-US">
                <a:solidFill>
                  <a:srgbClr val="00B0F0"/>
                </a:solidFill>
              </a:rPr>
              <a:t>Who was there?</a:t>
            </a:r>
          </a:p>
        </p:txBody>
      </p:sp>
      <p:pic>
        <p:nvPicPr>
          <p:cNvPr id="5" name="Picture 5" descr="Image result for Womens march">
            <a:extLst>
              <a:ext uri="{FF2B5EF4-FFF2-40B4-BE49-F238E27FC236}">
                <a16:creationId xmlns:a16="http://schemas.microsoft.com/office/drawing/2014/main" id="{C9B5E93A-6CE4-4A05-9D0B-623FBBBFC148}"/>
              </a:ext>
            </a:extLst>
          </p:cNvPr>
          <p:cNvPicPr>
            <a:picLocks noGrp="1" noChangeAspect="1"/>
          </p:cNvPicPr>
          <p:nvPr>
            <p:ph sz="half" idx="1"/>
          </p:nvPr>
        </p:nvPicPr>
        <p:blipFill>
          <a:blip r:embed="rId2"/>
          <a:stretch>
            <a:fillRect/>
          </a:stretch>
        </p:blipFill>
        <p:spPr>
          <a:xfrm>
            <a:off x="5461000" y="1819275"/>
            <a:ext cx="6257925" cy="4549029"/>
          </a:xfrm>
          <a:prstGeom prst="rect">
            <a:avLst/>
          </a:prstGeom>
        </p:spPr>
      </p:pic>
      <p:sp>
        <p:nvSpPr>
          <p:cNvPr id="4" name="Content Placeholder 3">
            <a:extLst>
              <a:ext uri="{FF2B5EF4-FFF2-40B4-BE49-F238E27FC236}">
                <a16:creationId xmlns:a16="http://schemas.microsoft.com/office/drawing/2014/main" id="{BBCACFC4-6306-4F68-B416-ACEB42175FAC}"/>
              </a:ext>
            </a:extLst>
          </p:cNvPr>
          <p:cNvSpPr>
            <a:spLocks noGrp="1"/>
          </p:cNvSpPr>
          <p:nvPr>
            <p:ph sz="half" idx="2"/>
          </p:nvPr>
        </p:nvSpPr>
        <p:spPr>
          <a:xfrm>
            <a:off x="533400" y="1819275"/>
            <a:ext cx="4864468" cy="4351338"/>
          </a:xfrm>
        </p:spPr>
        <p:txBody>
          <a:bodyPr vert="horz" lIns="91440" tIns="45720" rIns="91440" bIns="45720" rtlCol="0" anchor="t">
            <a:normAutofit/>
          </a:bodyPr>
          <a:lstStyle/>
          <a:p>
            <a:pPr marL="0" indent="0">
              <a:buNone/>
            </a:pPr>
            <a:r>
              <a:rPr lang="en-US">
                <a:solidFill>
                  <a:srgbClr val="00B0F0"/>
                </a:solidFill>
              </a:rPr>
              <a:t>The Women's March involved between 3,267,134 and 5,246,670 people in the United States (the best estimate is 4,157,894). Famous people, such as Gloria Steinem, Michael Moore, Jane Fonda, Alicia Keys, Scarlett Johansson, John Lewis, and Miley Cyrus to name a few, participated in the marches across the United States. </a:t>
            </a:r>
          </a:p>
          <a:p>
            <a:endParaRPr lang="en-US"/>
          </a:p>
        </p:txBody>
      </p:sp>
    </p:spTree>
    <p:extLst>
      <p:ext uri="{BB962C8B-B14F-4D97-AF65-F5344CB8AC3E}">
        <p14:creationId xmlns:p14="http://schemas.microsoft.com/office/powerpoint/2010/main" val="231704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Picture 9" descr="Image result for womens march">
            <a:extLst>
              <a:ext uri="{FF2B5EF4-FFF2-40B4-BE49-F238E27FC236}">
                <a16:creationId xmlns:a16="http://schemas.microsoft.com/office/drawing/2014/main" id="{7FCA2FEF-1EC2-4A40-9055-09B5E8FF4C11}"/>
              </a:ext>
            </a:extLst>
          </p:cNvPr>
          <p:cNvPicPr>
            <a:picLocks noGrp="1" noChangeAspect="1"/>
          </p:cNvPicPr>
          <p:nvPr>
            <p:ph sz="half" idx="2"/>
          </p:nvPr>
        </p:nvPicPr>
        <p:blipFill rotWithShape="1">
          <a:blip r:embed="rId2"/>
          <a:srcRect l="11566" r="1939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2A4CFAC5-51B9-4F6B-B187-3B7A99E1530D}"/>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solidFill>
                  <a:srgbClr val="4472C4"/>
                </a:solidFill>
              </a:rPr>
              <a:t>Forms of Protest</a:t>
            </a:r>
          </a:p>
        </p:txBody>
      </p:sp>
      <p:sp>
        <p:nvSpPr>
          <p:cNvPr id="3" name="Content Placeholder 2">
            <a:extLst>
              <a:ext uri="{FF2B5EF4-FFF2-40B4-BE49-F238E27FC236}">
                <a16:creationId xmlns:a16="http://schemas.microsoft.com/office/drawing/2014/main" id="{CE9D0FF8-FA45-4A69-9B1E-39E932A0E49D}"/>
              </a:ext>
            </a:extLst>
          </p:cNvPr>
          <p:cNvSpPr>
            <a:spLocks noGrp="1"/>
          </p:cNvSpPr>
          <p:nvPr>
            <p:ph sz="half" idx="1"/>
          </p:nvPr>
        </p:nvSpPr>
        <p:spPr>
          <a:xfrm>
            <a:off x="655321" y="2575034"/>
            <a:ext cx="5120113" cy="3462228"/>
          </a:xfrm>
        </p:spPr>
        <p:txBody>
          <a:bodyPr vert="horz" lIns="91440" tIns="45720" rIns="91440" bIns="45720" rtlCol="0" anchor="t">
            <a:normAutofit/>
          </a:bodyPr>
          <a:lstStyle/>
          <a:p>
            <a:r>
              <a:rPr lang="en-US" sz="2400">
                <a:solidFill>
                  <a:srgbClr val="FF0000"/>
                </a:solidFill>
              </a:rPr>
              <a:t>During the Women's March,  many women used pink knitted bennies called "pussy hats" to show solidarity. They also use signs with strong language and powerful meanings.</a:t>
            </a:r>
          </a:p>
          <a:p>
            <a:r>
              <a:rPr lang="en-US" sz="2400">
                <a:solidFill>
                  <a:srgbClr val="FF0000"/>
                </a:solidFill>
              </a:rPr>
              <a:t>The March in Washington, along with all the other marches in the US, were peaceful, non-violent protests.</a:t>
            </a:r>
          </a:p>
        </p:txBody>
      </p:sp>
    </p:spTree>
    <p:extLst>
      <p:ext uri="{BB962C8B-B14F-4D97-AF65-F5344CB8AC3E}">
        <p14:creationId xmlns:p14="http://schemas.microsoft.com/office/powerpoint/2010/main" val="217817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Image result for womens march">
            <a:extLst>
              <a:ext uri="{FF2B5EF4-FFF2-40B4-BE49-F238E27FC236}">
                <a16:creationId xmlns:a16="http://schemas.microsoft.com/office/drawing/2014/main" id="{6ADFA66C-F0A8-494C-AA34-E063E21068F5}"/>
              </a:ext>
            </a:extLst>
          </p:cNvPr>
          <p:cNvPicPr>
            <a:picLocks noGrp="1" noChangeAspect="1"/>
          </p:cNvPicPr>
          <p:nvPr>
            <p:ph sz="half" idx="2"/>
          </p:nvPr>
        </p:nvPicPr>
        <p:blipFill rotWithShape="1">
          <a:blip r:embed="rId2"/>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0D66B-16AE-4CBE-8C24-0B3A0C5A6C63}"/>
              </a:ext>
            </a:extLst>
          </p:cNvPr>
          <p:cNvSpPr>
            <a:spLocks noGrp="1"/>
          </p:cNvSpPr>
          <p:nvPr>
            <p:ph type="title"/>
          </p:nvPr>
        </p:nvSpPr>
        <p:spPr>
          <a:xfrm>
            <a:off x="594805" y="640263"/>
            <a:ext cx="5221266" cy="1344975"/>
          </a:xfrm>
        </p:spPr>
        <p:txBody>
          <a:bodyPr vert="horz" lIns="91440" tIns="45720" rIns="91440" bIns="45720" rtlCol="0" anchor="ctr">
            <a:normAutofit/>
          </a:bodyPr>
          <a:lstStyle/>
          <a:p>
            <a:pPr algn="ctr"/>
            <a:r>
              <a:rPr lang="en-US" sz="4000" i="1">
                <a:latin typeface="Arial Black"/>
              </a:rPr>
              <a:t>Animal Farm</a:t>
            </a:r>
            <a:endParaRPr lang="en-US"/>
          </a:p>
        </p:txBody>
      </p:sp>
      <p:sp>
        <p:nvSpPr>
          <p:cNvPr id="3" name="Content Placeholder 2">
            <a:extLst>
              <a:ext uri="{FF2B5EF4-FFF2-40B4-BE49-F238E27FC236}">
                <a16:creationId xmlns:a16="http://schemas.microsoft.com/office/drawing/2014/main" id="{9874207E-4EE6-4A2E-842A-E29F35447D82}"/>
              </a:ext>
            </a:extLst>
          </p:cNvPr>
          <p:cNvSpPr>
            <a:spLocks noGrp="1"/>
          </p:cNvSpPr>
          <p:nvPr>
            <p:ph sz="half" idx="1"/>
          </p:nvPr>
        </p:nvSpPr>
        <p:spPr>
          <a:xfrm>
            <a:off x="594110" y="2121763"/>
            <a:ext cx="5235490" cy="3773010"/>
          </a:xfrm>
        </p:spPr>
        <p:txBody>
          <a:bodyPr vert="horz" lIns="91440" tIns="45720" rIns="91440" bIns="45720" rtlCol="0" anchor="t">
            <a:normAutofit fontScale="92500"/>
          </a:bodyPr>
          <a:lstStyle/>
          <a:p>
            <a:pPr marL="0"/>
            <a:r>
              <a:rPr lang="en-US" sz="2400">
                <a:latin typeface="Arial"/>
                <a:cs typeface="Arial"/>
              </a:rPr>
              <a:t>In </a:t>
            </a:r>
            <a:r>
              <a:rPr lang="en-US" sz="2400" i="1">
                <a:latin typeface="Arial"/>
                <a:cs typeface="Arial"/>
              </a:rPr>
              <a:t>Animal Farm,</a:t>
            </a:r>
            <a:r>
              <a:rPr lang="en-US" sz="2400">
                <a:latin typeface="Arial"/>
                <a:cs typeface="Arial"/>
              </a:rPr>
              <a:t> by George Orwell, the animals retaliate against their hatred filled and selfish owner, Mr. Jones. </a:t>
            </a:r>
            <a:endParaRPr lang="en-US">
              <a:latin typeface="Arial"/>
              <a:cs typeface="Arial"/>
            </a:endParaRPr>
          </a:p>
          <a:p>
            <a:pPr marL="0"/>
            <a:r>
              <a:rPr lang="en-US" sz="2400">
                <a:latin typeface="Arial"/>
                <a:cs typeface="Arial"/>
              </a:rPr>
              <a:t>The book relates to the March on Washington because Mr. Jones is like Trump.  They are divisive people, trying to kept classism, sexism and racism in the world. The animals in the book are similar to the woman who marched, as they both wanted to retaliate against their oppressors (Mr. Jones and Trump).</a:t>
            </a:r>
          </a:p>
        </p:txBody>
      </p:sp>
    </p:spTree>
    <p:extLst>
      <p:ext uri="{BB962C8B-B14F-4D97-AF65-F5344CB8AC3E}">
        <p14:creationId xmlns:p14="http://schemas.microsoft.com/office/powerpoint/2010/main" val="41160025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Women's March By Josh Clinton</vt:lpstr>
      <vt:lpstr>What happened?</vt:lpstr>
      <vt:lpstr>When and Where?</vt:lpstr>
      <vt:lpstr>Who was there?</vt:lpstr>
      <vt:lpstr>Forms of Protest</vt:lpstr>
      <vt:lpstr>Animal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Women's March By Josh Clinton</dc:title>
  <cp:revision>2</cp:revision>
  <dcterms:modified xsi:type="dcterms:W3CDTF">2017-10-24T12:33:48Z</dcterms:modified>
</cp:coreProperties>
</file>